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59" r:id="rId18"/>
    <p:sldId id="261" r:id="rId19"/>
    <p:sldId id="262" r:id="rId20"/>
    <p:sldId id="264" r:id="rId21"/>
    <p:sldId id="265" r:id="rId22"/>
    <p:sldId id="266" r:id="rId23"/>
    <p:sldId id="267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3E5B4E-3E4C-417B-8F21-8593790AE1A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F8AB188-1559-4878-863D-E3C018788B2B}">
      <dgm:prSet/>
      <dgm:spPr/>
      <dgm:t>
        <a:bodyPr/>
        <a:lstStyle/>
        <a:p>
          <a:r>
            <a:rPr lang="en-US"/>
            <a:t>Stemming: Reducing words to their root form</a:t>
          </a:r>
        </a:p>
      </dgm:t>
    </dgm:pt>
    <dgm:pt modelId="{73EDA2A3-237F-4F2C-99EB-634BB6A3408A}" type="parTrans" cxnId="{7B84820D-B204-4642-B474-C3B273E7AC53}">
      <dgm:prSet/>
      <dgm:spPr/>
      <dgm:t>
        <a:bodyPr/>
        <a:lstStyle/>
        <a:p>
          <a:endParaRPr lang="en-US"/>
        </a:p>
      </dgm:t>
    </dgm:pt>
    <dgm:pt modelId="{98B0B425-3A1C-4610-9519-EC34F058196C}" type="sibTrans" cxnId="{7B84820D-B204-4642-B474-C3B273E7AC53}">
      <dgm:prSet/>
      <dgm:spPr/>
      <dgm:t>
        <a:bodyPr/>
        <a:lstStyle/>
        <a:p>
          <a:endParaRPr lang="en-US"/>
        </a:p>
      </dgm:t>
    </dgm:pt>
    <dgm:pt modelId="{6748EA19-3482-4CDE-B9A7-A47A2ADB10AD}">
      <dgm:prSet/>
      <dgm:spPr/>
      <dgm:t>
        <a:bodyPr/>
        <a:lstStyle/>
        <a:p>
          <a:r>
            <a:rPr lang="en-US"/>
            <a:t>Example: "browsing", "browsed", "browses" -&gt; "brows"</a:t>
          </a:r>
        </a:p>
      </dgm:t>
    </dgm:pt>
    <dgm:pt modelId="{5AFDB6FD-F0CA-4DB7-AA7B-68245B245A89}" type="parTrans" cxnId="{10B8407C-279C-4298-AE60-E4D05C583E5D}">
      <dgm:prSet/>
      <dgm:spPr/>
      <dgm:t>
        <a:bodyPr/>
        <a:lstStyle/>
        <a:p>
          <a:endParaRPr lang="en-US"/>
        </a:p>
      </dgm:t>
    </dgm:pt>
    <dgm:pt modelId="{718220B0-3105-41B3-B375-D5152BCA8666}" type="sibTrans" cxnId="{10B8407C-279C-4298-AE60-E4D05C583E5D}">
      <dgm:prSet/>
      <dgm:spPr/>
      <dgm:t>
        <a:bodyPr/>
        <a:lstStyle/>
        <a:p>
          <a:endParaRPr lang="en-US"/>
        </a:p>
      </dgm:t>
    </dgm:pt>
    <dgm:pt modelId="{24C86603-5FC5-4BB5-98E4-FACD769F898D}">
      <dgm:prSet/>
      <dgm:spPr/>
      <dgm:t>
        <a:bodyPr/>
        <a:lstStyle/>
        <a:p>
          <a:r>
            <a:rPr lang="en-US"/>
            <a:t>Punctuation Handling: Tokenize or remove punctuation</a:t>
          </a:r>
        </a:p>
      </dgm:t>
    </dgm:pt>
    <dgm:pt modelId="{94337823-2A72-46B0-8DCB-70A6F1810423}" type="parTrans" cxnId="{3F7A6B00-BF66-4C32-9A73-8278A6D89977}">
      <dgm:prSet/>
      <dgm:spPr/>
      <dgm:t>
        <a:bodyPr/>
        <a:lstStyle/>
        <a:p>
          <a:endParaRPr lang="en-US"/>
        </a:p>
      </dgm:t>
    </dgm:pt>
    <dgm:pt modelId="{EC16175A-F495-4B8F-ABAB-BE6A0AD6B747}" type="sibTrans" cxnId="{3F7A6B00-BF66-4C32-9A73-8278A6D89977}">
      <dgm:prSet/>
      <dgm:spPr/>
      <dgm:t>
        <a:bodyPr/>
        <a:lstStyle/>
        <a:p>
          <a:endParaRPr lang="en-US"/>
        </a:p>
      </dgm:t>
    </dgm:pt>
    <dgm:pt modelId="{124F50DF-B09D-4E7D-8C06-ED2D36BE4318}">
      <dgm:prSet/>
      <dgm:spPr/>
      <dgm:t>
        <a:bodyPr/>
        <a:lstStyle/>
        <a:p>
          <a:r>
            <a:rPr lang="en-US"/>
            <a:t>Vocabulary Limitation: Model cannot predict words outside training vocabulary</a:t>
          </a:r>
        </a:p>
      </dgm:t>
    </dgm:pt>
    <dgm:pt modelId="{BCED6E06-ED2D-4A75-8A73-40452CB1AC17}" type="parTrans" cxnId="{7FCED1C4-13B1-4681-9399-570FA75CFD69}">
      <dgm:prSet/>
      <dgm:spPr/>
      <dgm:t>
        <a:bodyPr/>
        <a:lstStyle/>
        <a:p>
          <a:endParaRPr lang="en-US"/>
        </a:p>
      </dgm:t>
    </dgm:pt>
    <dgm:pt modelId="{52BC49A6-7868-4903-879F-98691DE6B95F}" type="sibTrans" cxnId="{7FCED1C4-13B1-4681-9399-570FA75CFD69}">
      <dgm:prSet/>
      <dgm:spPr/>
      <dgm:t>
        <a:bodyPr/>
        <a:lstStyle/>
        <a:p>
          <a:endParaRPr lang="en-US"/>
        </a:p>
      </dgm:t>
    </dgm:pt>
    <dgm:pt modelId="{549F676A-63EE-4DDD-8FDB-460563FF4946}" type="pres">
      <dgm:prSet presAssocID="{7C3E5B4E-3E4C-417B-8F21-8593790AE1A3}" presName="root" presStyleCnt="0">
        <dgm:presLayoutVars>
          <dgm:dir/>
          <dgm:resizeHandles val="exact"/>
        </dgm:presLayoutVars>
      </dgm:prSet>
      <dgm:spPr/>
    </dgm:pt>
    <dgm:pt modelId="{7167EF29-3842-4B52-9D86-E81BE30D6EA9}" type="pres">
      <dgm:prSet presAssocID="{FF8AB188-1559-4878-863D-E3C018788B2B}" presName="compNode" presStyleCnt="0"/>
      <dgm:spPr/>
    </dgm:pt>
    <dgm:pt modelId="{3AD37755-FA6E-4295-BD21-75538D807C35}" type="pres">
      <dgm:prSet presAssocID="{FF8AB188-1559-4878-863D-E3C018788B2B}" presName="bgRect" presStyleLbl="bgShp" presStyleIdx="0" presStyleCnt="3"/>
      <dgm:spPr/>
    </dgm:pt>
    <dgm:pt modelId="{54905BDF-4C74-4C4A-8367-27BCFA55F039}" type="pres">
      <dgm:prSet presAssocID="{FF8AB188-1559-4878-863D-E3C018788B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7C77170B-E526-4191-BC50-E76C32D3533E}" type="pres">
      <dgm:prSet presAssocID="{FF8AB188-1559-4878-863D-E3C018788B2B}" presName="spaceRect" presStyleCnt="0"/>
      <dgm:spPr/>
    </dgm:pt>
    <dgm:pt modelId="{C31B8799-F49B-429B-8F8B-46F69567A2AC}" type="pres">
      <dgm:prSet presAssocID="{FF8AB188-1559-4878-863D-E3C018788B2B}" presName="parTx" presStyleLbl="revTx" presStyleIdx="0" presStyleCnt="4">
        <dgm:presLayoutVars>
          <dgm:chMax val="0"/>
          <dgm:chPref val="0"/>
        </dgm:presLayoutVars>
      </dgm:prSet>
      <dgm:spPr/>
    </dgm:pt>
    <dgm:pt modelId="{2F10C483-CE9D-4C82-8FBE-1365C69D7665}" type="pres">
      <dgm:prSet presAssocID="{FF8AB188-1559-4878-863D-E3C018788B2B}" presName="desTx" presStyleLbl="revTx" presStyleIdx="1" presStyleCnt="4">
        <dgm:presLayoutVars/>
      </dgm:prSet>
      <dgm:spPr/>
    </dgm:pt>
    <dgm:pt modelId="{258B1CF9-71D9-4174-BF3F-A2BAB0E50976}" type="pres">
      <dgm:prSet presAssocID="{98B0B425-3A1C-4610-9519-EC34F058196C}" presName="sibTrans" presStyleCnt="0"/>
      <dgm:spPr/>
    </dgm:pt>
    <dgm:pt modelId="{C6BFCA7B-5918-4863-A351-D66270F4D862}" type="pres">
      <dgm:prSet presAssocID="{24C86603-5FC5-4BB5-98E4-FACD769F898D}" presName="compNode" presStyleCnt="0"/>
      <dgm:spPr/>
    </dgm:pt>
    <dgm:pt modelId="{3E3BBF54-17F0-4D6B-90E7-6A484B974DD0}" type="pres">
      <dgm:prSet presAssocID="{24C86603-5FC5-4BB5-98E4-FACD769F898D}" presName="bgRect" presStyleLbl="bgShp" presStyleIdx="1" presStyleCnt="3"/>
      <dgm:spPr/>
    </dgm:pt>
    <dgm:pt modelId="{D6DB0C0E-5C5B-42F2-9D19-D6A00E28002A}" type="pres">
      <dgm:prSet presAssocID="{24C86603-5FC5-4BB5-98E4-FACD769F898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60FA303A-7041-4BFB-9420-2194E392AD8C}" type="pres">
      <dgm:prSet presAssocID="{24C86603-5FC5-4BB5-98E4-FACD769F898D}" presName="spaceRect" presStyleCnt="0"/>
      <dgm:spPr/>
    </dgm:pt>
    <dgm:pt modelId="{EAC07AE1-D765-4BDD-8F4C-23FFEB92C8FF}" type="pres">
      <dgm:prSet presAssocID="{24C86603-5FC5-4BB5-98E4-FACD769F898D}" presName="parTx" presStyleLbl="revTx" presStyleIdx="2" presStyleCnt="4">
        <dgm:presLayoutVars>
          <dgm:chMax val="0"/>
          <dgm:chPref val="0"/>
        </dgm:presLayoutVars>
      </dgm:prSet>
      <dgm:spPr/>
    </dgm:pt>
    <dgm:pt modelId="{8E80CEE4-9C02-4EC4-8191-7529DD1F9900}" type="pres">
      <dgm:prSet presAssocID="{EC16175A-F495-4B8F-ABAB-BE6A0AD6B747}" presName="sibTrans" presStyleCnt="0"/>
      <dgm:spPr/>
    </dgm:pt>
    <dgm:pt modelId="{1996EFEE-E854-47DB-A888-FB63421652AE}" type="pres">
      <dgm:prSet presAssocID="{124F50DF-B09D-4E7D-8C06-ED2D36BE4318}" presName="compNode" presStyleCnt="0"/>
      <dgm:spPr/>
    </dgm:pt>
    <dgm:pt modelId="{123C888E-F32F-4C41-AC3B-B294D2B07414}" type="pres">
      <dgm:prSet presAssocID="{124F50DF-B09D-4E7D-8C06-ED2D36BE4318}" presName="bgRect" presStyleLbl="bgShp" presStyleIdx="2" presStyleCnt="3"/>
      <dgm:spPr/>
    </dgm:pt>
    <dgm:pt modelId="{124582C3-E097-410F-A1D1-D7B30E7A4F5C}" type="pres">
      <dgm:prSet presAssocID="{124F50DF-B09D-4E7D-8C06-ED2D36BE431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F084A11-A208-4182-86CA-9F2C64692A8B}" type="pres">
      <dgm:prSet presAssocID="{124F50DF-B09D-4E7D-8C06-ED2D36BE4318}" presName="spaceRect" presStyleCnt="0"/>
      <dgm:spPr/>
    </dgm:pt>
    <dgm:pt modelId="{55CED0C5-3928-4251-84F7-853C50590366}" type="pres">
      <dgm:prSet presAssocID="{124F50DF-B09D-4E7D-8C06-ED2D36BE431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F7A6B00-BF66-4C32-9A73-8278A6D89977}" srcId="{7C3E5B4E-3E4C-417B-8F21-8593790AE1A3}" destId="{24C86603-5FC5-4BB5-98E4-FACD769F898D}" srcOrd="1" destOrd="0" parTransId="{94337823-2A72-46B0-8DCB-70A6F1810423}" sibTransId="{EC16175A-F495-4B8F-ABAB-BE6A0AD6B747}"/>
    <dgm:cxn modelId="{7B84820D-B204-4642-B474-C3B273E7AC53}" srcId="{7C3E5B4E-3E4C-417B-8F21-8593790AE1A3}" destId="{FF8AB188-1559-4878-863D-E3C018788B2B}" srcOrd="0" destOrd="0" parTransId="{73EDA2A3-237F-4F2C-99EB-634BB6A3408A}" sibTransId="{98B0B425-3A1C-4610-9519-EC34F058196C}"/>
    <dgm:cxn modelId="{E5A5ED34-C114-40E8-AD7B-6C1D3F426300}" type="presOf" srcId="{124F50DF-B09D-4E7D-8C06-ED2D36BE4318}" destId="{55CED0C5-3928-4251-84F7-853C50590366}" srcOrd="0" destOrd="0" presId="urn:microsoft.com/office/officeart/2018/2/layout/IconVerticalSolidList"/>
    <dgm:cxn modelId="{10B8407C-279C-4298-AE60-E4D05C583E5D}" srcId="{FF8AB188-1559-4878-863D-E3C018788B2B}" destId="{6748EA19-3482-4CDE-B9A7-A47A2ADB10AD}" srcOrd="0" destOrd="0" parTransId="{5AFDB6FD-F0CA-4DB7-AA7B-68245B245A89}" sibTransId="{718220B0-3105-41B3-B375-D5152BCA8666}"/>
    <dgm:cxn modelId="{638F4E8C-037A-466B-AB4A-23CA642E4B41}" type="presOf" srcId="{24C86603-5FC5-4BB5-98E4-FACD769F898D}" destId="{EAC07AE1-D765-4BDD-8F4C-23FFEB92C8FF}" srcOrd="0" destOrd="0" presId="urn:microsoft.com/office/officeart/2018/2/layout/IconVerticalSolidList"/>
    <dgm:cxn modelId="{4292B290-8828-464B-828A-7E17733992D5}" type="presOf" srcId="{6748EA19-3482-4CDE-B9A7-A47A2ADB10AD}" destId="{2F10C483-CE9D-4C82-8FBE-1365C69D7665}" srcOrd="0" destOrd="0" presId="urn:microsoft.com/office/officeart/2018/2/layout/IconVerticalSolidList"/>
    <dgm:cxn modelId="{7800489D-9D65-4345-AC20-C3719716A355}" type="presOf" srcId="{FF8AB188-1559-4878-863D-E3C018788B2B}" destId="{C31B8799-F49B-429B-8F8B-46F69567A2AC}" srcOrd="0" destOrd="0" presId="urn:microsoft.com/office/officeart/2018/2/layout/IconVerticalSolidList"/>
    <dgm:cxn modelId="{7FCED1C4-13B1-4681-9399-570FA75CFD69}" srcId="{7C3E5B4E-3E4C-417B-8F21-8593790AE1A3}" destId="{124F50DF-B09D-4E7D-8C06-ED2D36BE4318}" srcOrd="2" destOrd="0" parTransId="{BCED6E06-ED2D-4A75-8A73-40452CB1AC17}" sibTransId="{52BC49A6-7868-4903-879F-98691DE6B95F}"/>
    <dgm:cxn modelId="{7FCE16C6-1BC5-40B7-BA5D-19FA8A363186}" type="presOf" srcId="{7C3E5B4E-3E4C-417B-8F21-8593790AE1A3}" destId="{549F676A-63EE-4DDD-8FDB-460563FF4946}" srcOrd="0" destOrd="0" presId="urn:microsoft.com/office/officeart/2018/2/layout/IconVerticalSolidList"/>
    <dgm:cxn modelId="{A29A3AD3-F620-42D9-B42D-C9F4472193F0}" type="presParOf" srcId="{549F676A-63EE-4DDD-8FDB-460563FF4946}" destId="{7167EF29-3842-4B52-9D86-E81BE30D6EA9}" srcOrd="0" destOrd="0" presId="urn:microsoft.com/office/officeart/2018/2/layout/IconVerticalSolidList"/>
    <dgm:cxn modelId="{4638B151-0353-4B11-9D1A-523DA1B9D95E}" type="presParOf" srcId="{7167EF29-3842-4B52-9D86-E81BE30D6EA9}" destId="{3AD37755-FA6E-4295-BD21-75538D807C35}" srcOrd="0" destOrd="0" presId="urn:microsoft.com/office/officeart/2018/2/layout/IconVerticalSolidList"/>
    <dgm:cxn modelId="{42461C39-9C83-4F05-BDB3-C2242DF78537}" type="presParOf" srcId="{7167EF29-3842-4B52-9D86-E81BE30D6EA9}" destId="{54905BDF-4C74-4C4A-8367-27BCFA55F039}" srcOrd="1" destOrd="0" presId="urn:microsoft.com/office/officeart/2018/2/layout/IconVerticalSolidList"/>
    <dgm:cxn modelId="{F3CF3DC1-FC59-427E-B745-EA7143A005B9}" type="presParOf" srcId="{7167EF29-3842-4B52-9D86-E81BE30D6EA9}" destId="{7C77170B-E526-4191-BC50-E76C32D3533E}" srcOrd="2" destOrd="0" presId="urn:microsoft.com/office/officeart/2018/2/layout/IconVerticalSolidList"/>
    <dgm:cxn modelId="{9099FC7B-11D2-4FC6-A543-91A78C62773A}" type="presParOf" srcId="{7167EF29-3842-4B52-9D86-E81BE30D6EA9}" destId="{C31B8799-F49B-429B-8F8B-46F69567A2AC}" srcOrd="3" destOrd="0" presId="urn:microsoft.com/office/officeart/2018/2/layout/IconVerticalSolidList"/>
    <dgm:cxn modelId="{E3BCB1A8-2E41-425B-98CF-CF3F434A7C26}" type="presParOf" srcId="{7167EF29-3842-4B52-9D86-E81BE30D6EA9}" destId="{2F10C483-CE9D-4C82-8FBE-1365C69D7665}" srcOrd="4" destOrd="0" presId="urn:microsoft.com/office/officeart/2018/2/layout/IconVerticalSolidList"/>
    <dgm:cxn modelId="{36A5BB9E-E495-477A-ABB1-BE89B7B7E425}" type="presParOf" srcId="{549F676A-63EE-4DDD-8FDB-460563FF4946}" destId="{258B1CF9-71D9-4174-BF3F-A2BAB0E50976}" srcOrd="1" destOrd="0" presId="urn:microsoft.com/office/officeart/2018/2/layout/IconVerticalSolidList"/>
    <dgm:cxn modelId="{3260435B-24A5-4F8F-91C6-A127F886E958}" type="presParOf" srcId="{549F676A-63EE-4DDD-8FDB-460563FF4946}" destId="{C6BFCA7B-5918-4863-A351-D66270F4D862}" srcOrd="2" destOrd="0" presId="urn:microsoft.com/office/officeart/2018/2/layout/IconVerticalSolidList"/>
    <dgm:cxn modelId="{072E9520-C40C-4BEB-A86E-4A1293EC7499}" type="presParOf" srcId="{C6BFCA7B-5918-4863-A351-D66270F4D862}" destId="{3E3BBF54-17F0-4D6B-90E7-6A484B974DD0}" srcOrd="0" destOrd="0" presId="urn:microsoft.com/office/officeart/2018/2/layout/IconVerticalSolidList"/>
    <dgm:cxn modelId="{67F166A0-B941-4BB7-B70F-01DF74298B3A}" type="presParOf" srcId="{C6BFCA7B-5918-4863-A351-D66270F4D862}" destId="{D6DB0C0E-5C5B-42F2-9D19-D6A00E28002A}" srcOrd="1" destOrd="0" presId="urn:microsoft.com/office/officeart/2018/2/layout/IconVerticalSolidList"/>
    <dgm:cxn modelId="{E3D87D76-B1E4-4ECA-89D2-F31D78935AAF}" type="presParOf" srcId="{C6BFCA7B-5918-4863-A351-D66270F4D862}" destId="{60FA303A-7041-4BFB-9420-2194E392AD8C}" srcOrd="2" destOrd="0" presId="urn:microsoft.com/office/officeart/2018/2/layout/IconVerticalSolidList"/>
    <dgm:cxn modelId="{228E4140-A29C-48D7-A399-2A562D381317}" type="presParOf" srcId="{C6BFCA7B-5918-4863-A351-D66270F4D862}" destId="{EAC07AE1-D765-4BDD-8F4C-23FFEB92C8FF}" srcOrd="3" destOrd="0" presId="urn:microsoft.com/office/officeart/2018/2/layout/IconVerticalSolidList"/>
    <dgm:cxn modelId="{AD410D0E-2420-4F54-9194-C48B0D975DB9}" type="presParOf" srcId="{549F676A-63EE-4DDD-8FDB-460563FF4946}" destId="{8E80CEE4-9C02-4EC4-8191-7529DD1F9900}" srcOrd="3" destOrd="0" presId="urn:microsoft.com/office/officeart/2018/2/layout/IconVerticalSolidList"/>
    <dgm:cxn modelId="{1926AC24-689D-4416-A62E-B9D99DFAAEC8}" type="presParOf" srcId="{549F676A-63EE-4DDD-8FDB-460563FF4946}" destId="{1996EFEE-E854-47DB-A888-FB63421652AE}" srcOrd="4" destOrd="0" presId="urn:microsoft.com/office/officeart/2018/2/layout/IconVerticalSolidList"/>
    <dgm:cxn modelId="{6E854DE9-C7AC-4B42-8737-445EF60C2E09}" type="presParOf" srcId="{1996EFEE-E854-47DB-A888-FB63421652AE}" destId="{123C888E-F32F-4C41-AC3B-B294D2B07414}" srcOrd="0" destOrd="0" presId="urn:microsoft.com/office/officeart/2018/2/layout/IconVerticalSolidList"/>
    <dgm:cxn modelId="{52B64A55-01BA-4C1F-8BC8-EC1AA0B2E4AF}" type="presParOf" srcId="{1996EFEE-E854-47DB-A888-FB63421652AE}" destId="{124582C3-E097-410F-A1D1-D7B30E7A4F5C}" srcOrd="1" destOrd="0" presId="urn:microsoft.com/office/officeart/2018/2/layout/IconVerticalSolidList"/>
    <dgm:cxn modelId="{95032A20-0DB2-4A64-A3D1-37975DE0BC61}" type="presParOf" srcId="{1996EFEE-E854-47DB-A888-FB63421652AE}" destId="{0F084A11-A208-4182-86CA-9F2C64692A8B}" srcOrd="2" destOrd="0" presId="urn:microsoft.com/office/officeart/2018/2/layout/IconVerticalSolidList"/>
    <dgm:cxn modelId="{900C831D-B302-47ED-ADAD-400CA8140135}" type="presParOf" srcId="{1996EFEE-E854-47DB-A888-FB63421652AE}" destId="{55CED0C5-3928-4251-84F7-853C505903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3C1C97-21B5-4BDE-A269-1C54B8F79AEB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7A5BC76-0404-4180-9422-03A9A28F5424}">
      <dgm:prSet/>
      <dgm:spPr/>
      <dgm:t>
        <a:bodyPr/>
        <a:lstStyle/>
        <a:p>
          <a:pPr>
            <a:defRPr b="1"/>
          </a:pPr>
          <a:r>
            <a:rPr lang="en-US"/>
            <a:t> Example Code Text Generation</a:t>
          </a:r>
        </a:p>
      </dgm:t>
    </dgm:pt>
    <dgm:pt modelId="{1841116E-2553-445A-A789-AE661A259ACA}" type="parTrans" cxnId="{CFAF6468-E895-4E06-8A60-55601632FA64}">
      <dgm:prSet/>
      <dgm:spPr/>
      <dgm:t>
        <a:bodyPr/>
        <a:lstStyle/>
        <a:p>
          <a:endParaRPr lang="en-US"/>
        </a:p>
      </dgm:t>
    </dgm:pt>
    <dgm:pt modelId="{F20DC6E6-54BF-4F2D-9BBE-A5ADDB37615A}" type="sibTrans" cxnId="{CFAF6468-E895-4E06-8A60-55601632FA64}">
      <dgm:prSet/>
      <dgm:spPr/>
      <dgm:t>
        <a:bodyPr/>
        <a:lstStyle/>
        <a:p>
          <a:endParaRPr lang="en-US"/>
        </a:p>
      </dgm:t>
    </dgm:pt>
    <dgm:pt modelId="{D02C5ED3-88AD-4A6F-857B-6C0561B9823B}">
      <dgm:prSet/>
      <dgm:spPr/>
      <dgm:t>
        <a:bodyPr/>
        <a:lstStyle/>
        <a:p>
          <a:pPr>
            <a:defRPr b="1"/>
          </a:pPr>
          <a:r>
            <a:rPr lang="en-US"/>
            <a:t>Content</a:t>
          </a:r>
        </a:p>
      </dgm:t>
    </dgm:pt>
    <dgm:pt modelId="{71D3F13E-F06E-474E-8E56-DF15D36A8501}" type="parTrans" cxnId="{F00A8894-C79F-40E4-AEB6-7DF677737A8A}">
      <dgm:prSet/>
      <dgm:spPr/>
      <dgm:t>
        <a:bodyPr/>
        <a:lstStyle/>
        <a:p>
          <a:endParaRPr lang="en-US"/>
        </a:p>
      </dgm:t>
    </dgm:pt>
    <dgm:pt modelId="{A117D681-5794-408B-80FB-00622E0EF2A6}" type="sibTrans" cxnId="{F00A8894-C79F-40E4-AEB6-7DF677737A8A}">
      <dgm:prSet/>
      <dgm:spPr/>
      <dgm:t>
        <a:bodyPr/>
        <a:lstStyle/>
        <a:p>
          <a:endParaRPr lang="en-US"/>
        </a:p>
      </dgm:t>
    </dgm:pt>
    <dgm:pt modelId="{D0F52F89-B18A-4D15-9B31-F4324EFEA453}">
      <dgm:prSet/>
      <dgm:spPr/>
      <dgm:t>
        <a:bodyPr/>
        <a:lstStyle/>
        <a:p>
          <a:r>
            <a:rPr lang="en-US"/>
            <a:t>Present the generate_text function in Python</a:t>
          </a:r>
        </a:p>
      </dgm:t>
    </dgm:pt>
    <dgm:pt modelId="{B03F57FB-4246-4197-A219-DAF7DBB42E21}" type="parTrans" cxnId="{7AEDECAC-7C52-4BF3-A281-5E3CEF2231BE}">
      <dgm:prSet/>
      <dgm:spPr/>
      <dgm:t>
        <a:bodyPr/>
        <a:lstStyle/>
        <a:p>
          <a:endParaRPr lang="en-US"/>
        </a:p>
      </dgm:t>
    </dgm:pt>
    <dgm:pt modelId="{556C1994-2C2F-407E-BBB5-F06AEC9F84B4}" type="sibTrans" cxnId="{7AEDECAC-7C52-4BF3-A281-5E3CEF2231BE}">
      <dgm:prSet/>
      <dgm:spPr/>
      <dgm:t>
        <a:bodyPr/>
        <a:lstStyle/>
        <a:p>
          <a:endParaRPr lang="en-US"/>
        </a:p>
      </dgm:t>
    </dgm:pt>
    <dgm:pt modelId="{1EA1F872-9996-4689-99BD-0EC8B5CE9FBD}" type="pres">
      <dgm:prSet presAssocID="{5D3C1C97-21B5-4BDE-A269-1C54B8F79AEB}" presName="root" presStyleCnt="0">
        <dgm:presLayoutVars>
          <dgm:dir/>
          <dgm:resizeHandles val="exact"/>
        </dgm:presLayoutVars>
      </dgm:prSet>
      <dgm:spPr/>
    </dgm:pt>
    <dgm:pt modelId="{6590226B-9414-4034-80AC-EF083EC3CCC0}" type="pres">
      <dgm:prSet presAssocID="{07A5BC76-0404-4180-9422-03A9A28F5424}" presName="compNode" presStyleCnt="0"/>
      <dgm:spPr/>
    </dgm:pt>
    <dgm:pt modelId="{F20AF0C2-3EAC-4651-9729-4E8B88A34555}" type="pres">
      <dgm:prSet presAssocID="{07A5BC76-0404-4180-9422-03A9A28F542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4B0C1CC-D358-41FE-A680-9B2E01F90805}" type="pres">
      <dgm:prSet presAssocID="{07A5BC76-0404-4180-9422-03A9A28F5424}" presName="iconSpace" presStyleCnt="0"/>
      <dgm:spPr/>
    </dgm:pt>
    <dgm:pt modelId="{3A636543-1709-47FA-AF54-169909844A85}" type="pres">
      <dgm:prSet presAssocID="{07A5BC76-0404-4180-9422-03A9A28F5424}" presName="parTx" presStyleLbl="revTx" presStyleIdx="0" presStyleCnt="4">
        <dgm:presLayoutVars>
          <dgm:chMax val="0"/>
          <dgm:chPref val="0"/>
        </dgm:presLayoutVars>
      </dgm:prSet>
      <dgm:spPr/>
    </dgm:pt>
    <dgm:pt modelId="{FDEDD014-0470-4978-88E0-3DA4572FE660}" type="pres">
      <dgm:prSet presAssocID="{07A5BC76-0404-4180-9422-03A9A28F5424}" presName="txSpace" presStyleCnt="0"/>
      <dgm:spPr/>
    </dgm:pt>
    <dgm:pt modelId="{8709DC06-7A90-4991-B5B0-2DB4C1BA25C4}" type="pres">
      <dgm:prSet presAssocID="{07A5BC76-0404-4180-9422-03A9A28F5424}" presName="desTx" presStyleLbl="revTx" presStyleIdx="1" presStyleCnt="4">
        <dgm:presLayoutVars/>
      </dgm:prSet>
      <dgm:spPr/>
    </dgm:pt>
    <dgm:pt modelId="{B71AFB08-70B8-4869-89EF-DFFDA91FB753}" type="pres">
      <dgm:prSet presAssocID="{F20DC6E6-54BF-4F2D-9BBE-A5ADDB37615A}" presName="sibTrans" presStyleCnt="0"/>
      <dgm:spPr/>
    </dgm:pt>
    <dgm:pt modelId="{20B342E2-2D4C-4512-AD88-6BE8BA0B1D89}" type="pres">
      <dgm:prSet presAssocID="{D02C5ED3-88AD-4A6F-857B-6C0561B9823B}" presName="compNode" presStyleCnt="0"/>
      <dgm:spPr/>
    </dgm:pt>
    <dgm:pt modelId="{17739396-21E1-45CF-A2FA-7B3B4728163E}" type="pres">
      <dgm:prSet presAssocID="{D02C5ED3-88AD-4A6F-857B-6C0561B9823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24BD017-4EC0-49F4-B981-CE23D397AECC}" type="pres">
      <dgm:prSet presAssocID="{D02C5ED3-88AD-4A6F-857B-6C0561B9823B}" presName="iconSpace" presStyleCnt="0"/>
      <dgm:spPr/>
    </dgm:pt>
    <dgm:pt modelId="{52BC2FB2-CA96-4A32-A5BF-82B82B8F4100}" type="pres">
      <dgm:prSet presAssocID="{D02C5ED3-88AD-4A6F-857B-6C0561B9823B}" presName="parTx" presStyleLbl="revTx" presStyleIdx="2" presStyleCnt="4">
        <dgm:presLayoutVars>
          <dgm:chMax val="0"/>
          <dgm:chPref val="0"/>
        </dgm:presLayoutVars>
      </dgm:prSet>
      <dgm:spPr/>
    </dgm:pt>
    <dgm:pt modelId="{BB3CE8E1-FD7D-4465-9768-B3AC9981F41C}" type="pres">
      <dgm:prSet presAssocID="{D02C5ED3-88AD-4A6F-857B-6C0561B9823B}" presName="txSpace" presStyleCnt="0"/>
      <dgm:spPr/>
    </dgm:pt>
    <dgm:pt modelId="{C6ED1CC8-C0E4-49EB-A522-798E6489F7C3}" type="pres">
      <dgm:prSet presAssocID="{D02C5ED3-88AD-4A6F-857B-6C0561B9823B}" presName="desTx" presStyleLbl="revTx" presStyleIdx="3" presStyleCnt="4">
        <dgm:presLayoutVars/>
      </dgm:prSet>
      <dgm:spPr/>
    </dgm:pt>
  </dgm:ptLst>
  <dgm:cxnLst>
    <dgm:cxn modelId="{B73A2B0C-8D70-44AD-91C1-9E8D75D2F92F}" type="presOf" srcId="{5D3C1C97-21B5-4BDE-A269-1C54B8F79AEB}" destId="{1EA1F872-9996-4689-99BD-0EC8B5CE9FBD}" srcOrd="0" destOrd="0" presId="urn:microsoft.com/office/officeart/2018/2/layout/IconLabelDescriptionList"/>
    <dgm:cxn modelId="{13C91F47-953C-476D-A206-D8916969F0A4}" type="presOf" srcId="{D0F52F89-B18A-4D15-9B31-F4324EFEA453}" destId="{C6ED1CC8-C0E4-49EB-A522-798E6489F7C3}" srcOrd="0" destOrd="0" presId="urn:microsoft.com/office/officeart/2018/2/layout/IconLabelDescriptionList"/>
    <dgm:cxn modelId="{CFAF6468-E895-4E06-8A60-55601632FA64}" srcId="{5D3C1C97-21B5-4BDE-A269-1C54B8F79AEB}" destId="{07A5BC76-0404-4180-9422-03A9A28F5424}" srcOrd="0" destOrd="0" parTransId="{1841116E-2553-445A-A789-AE661A259ACA}" sibTransId="{F20DC6E6-54BF-4F2D-9BBE-A5ADDB37615A}"/>
    <dgm:cxn modelId="{7512DF4F-CF3B-4463-B51F-E70ADABF8EC2}" type="presOf" srcId="{D02C5ED3-88AD-4A6F-857B-6C0561B9823B}" destId="{52BC2FB2-CA96-4A32-A5BF-82B82B8F4100}" srcOrd="0" destOrd="0" presId="urn:microsoft.com/office/officeart/2018/2/layout/IconLabelDescriptionList"/>
    <dgm:cxn modelId="{F00A8894-C79F-40E4-AEB6-7DF677737A8A}" srcId="{5D3C1C97-21B5-4BDE-A269-1C54B8F79AEB}" destId="{D02C5ED3-88AD-4A6F-857B-6C0561B9823B}" srcOrd="1" destOrd="0" parTransId="{71D3F13E-F06E-474E-8E56-DF15D36A8501}" sibTransId="{A117D681-5794-408B-80FB-00622E0EF2A6}"/>
    <dgm:cxn modelId="{CF2B989D-7EE5-4378-A2BF-14BFCFF70E77}" type="presOf" srcId="{07A5BC76-0404-4180-9422-03A9A28F5424}" destId="{3A636543-1709-47FA-AF54-169909844A85}" srcOrd="0" destOrd="0" presId="urn:microsoft.com/office/officeart/2018/2/layout/IconLabelDescriptionList"/>
    <dgm:cxn modelId="{7AEDECAC-7C52-4BF3-A281-5E3CEF2231BE}" srcId="{D02C5ED3-88AD-4A6F-857B-6C0561B9823B}" destId="{D0F52F89-B18A-4D15-9B31-F4324EFEA453}" srcOrd="0" destOrd="0" parTransId="{B03F57FB-4246-4197-A219-DAF7DBB42E21}" sibTransId="{556C1994-2C2F-407E-BBB5-F06AEC9F84B4}"/>
    <dgm:cxn modelId="{7D723640-6C05-4219-ABA3-7D98DA0D1341}" type="presParOf" srcId="{1EA1F872-9996-4689-99BD-0EC8B5CE9FBD}" destId="{6590226B-9414-4034-80AC-EF083EC3CCC0}" srcOrd="0" destOrd="0" presId="urn:microsoft.com/office/officeart/2018/2/layout/IconLabelDescriptionList"/>
    <dgm:cxn modelId="{7E0ECCDF-E0C9-45A8-AEAE-0E8B89B1EA06}" type="presParOf" srcId="{6590226B-9414-4034-80AC-EF083EC3CCC0}" destId="{F20AF0C2-3EAC-4651-9729-4E8B88A34555}" srcOrd="0" destOrd="0" presId="urn:microsoft.com/office/officeart/2018/2/layout/IconLabelDescriptionList"/>
    <dgm:cxn modelId="{84941F1D-0D5F-444F-9B3A-CD346626721B}" type="presParOf" srcId="{6590226B-9414-4034-80AC-EF083EC3CCC0}" destId="{04B0C1CC-D358-41FE-A680-9B2E01F90805}" srcOrd="1" destOrd="0" presId="urn:microsoft.com/office/officeart/2018/2/layout/IconLabelDescriptionList"/>
    <dgm:cxn modelId="{E213ACB4-B068-47B3-A620-326A39BE997A}" type="presParOf" srcId="{6590226B-9414-4034-80AC-EF083EC3CCC0}" destId="{3A636543-1709-47FA-AF54-169909844A85}" srcOrd="2" destOrd="0" presId="urn:microsoft.com/office/officeart/2018/2/layout/IconLabelDescriptionList"/>
    <dgm:cxn modelId="{A4CE4879-522D-40EF-A9D7-37010919FB24}" type="presParOf" srcId="{6590226B-9414-4034-80AC-EF083EC3CCC0}" destId="{FDEDD014-0470-4978-88E0-3DA4572FE660}" srcOrd="3" destOrd="0" presId="urn:microsoft.com/office/officeart/2018/2/layout/IconLabelDescriptionList"/>
    <dgm:cxn modelId="{B2E1C0E1-43BF-4D8B-AC68-5F136539BAD6}" type="presParOf" srcId="{6590226B-9414-4034-80AC-EF083EC3CCC0}" destId="{8709DC06-7A90-4991-B5B0-2DB4C1BA25C4}" srcOrd="4" destOrd="0" presId="urn:microsoft.com/office/officeart/2018/2/layout/IconLabelDescriptionList"/>
    <dgm:cxn modelId="{3004B8A8-D9CD-468E-860C-0F2734E2E59D}" type="presParOf" srcId="{1EA1F872-9996-4689-99BD-0EC8B5CE9FBD}" destId="{B71AFB08-70B8-4869-89EF-DFFDA91FB753}" srcOrd="1" destOrd="0" presId="urn:microsoft.com/office/officeart/2018/2/layout/IconLabelDescriptionList"/>
    <dgm:cxn modelId="{D5EE1D43-07EF-4B9B-8CBB-DAC67B2AFE50}" type="presParOf" srcId="{1EA1F872-9996-4689-99BD-0EC8B5CE9FBD}" destId="{20B342E2-2D4C-4512-AD88-6BE8BA0B1D89}" srcOrd="2" destOrd="0" presId="urn:microsoft.com/office/officeart/2018/2/layout/IconLabelDescriptionList"/>
    <dgm:cxn modelId="{2FC57266-4CA4-477A-8A88-B55D9EC2D264}" type="presParOf" srcId="{20B342E2-2D4C-4512-AD88-6BE8BA0B1D89}" destId="{17739396-21E1-45CF-A2FA-7B3B4728163E}" srcOrd="0" destOrd="0" presId="urn:microsoft.com/office/officeart/2018/2/layout/IconLabelDescriptionList"/>
    <dgm:cxn modelId="{093E9143-6348-4570-B7DA-39F9C3BC77E7}" type="presParOf" srcId="{20B342E2-2D4C-4512-AD88-6BE8BA0B1D89}" destId="{624BD017-4EC0-49F4-B981-CE23D397AECC}" srcOrd="1" destOrd="0" presId="urn:microsoft.com/office/officeart/2018/2/layout/IconLabelDescriptionList"/>
    <dgm:cxn modelId="{9FC6F859-2941-4FAE-8DB7-1DA49A1EC78E}" type="presParOf" srcId="{20B342E2-2D4C-4512-AD88-6BE8BA0B1D89}" destId="{52BC2FB2-CA96-4A32-A5BF-82B82B8F4100}" srcOrd="2" destOrd="0" presId="urn:microsoft.com/office/officeart/2018/2/layout/IconLabelDescriptionList"/>
    <dgm:cxn modelId="{01B7AB44-492F-451D-BE79-3FAA6E88C0A4}" type="presParOf" srcId="{20B342E2-2D4C-4512-AD88-6BE8BA0B1D89}" destId="{BB3CE8E1-FD7D-4465-9768-B3AC9981F41C}" srcOrd="3" destOrd="0" presId="urn:microsoft.com/office/officeart/2018/2/layout/IconLabelDescriptionList"/>
    <dgm:cxn modelId="{06B3BC3D-95BC-495A-BF10-8B05708548C2}" type="presParOf" srcId="{20B342E2-2D4C-4512-AD88-6BE8BA0B1D89}" destId="{C6ED1CC8-C0E4-49EB-A522-798E6489F7C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37755-FA6E-4295-BD21-75538D807C35}">
      <dsp:nvSpPr>
        <dsp:cNvPr id="0" name=""/>
        <dsp:cNvSpPr/>
      </dsp:nvSpPr>
      <dsp:spPr>
        <a:xfrm>
          <a:off x="0" y="706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905BDF-4C74-4C4A-8367-27BCFA55F039}">
      <dsp:nvSpPr>
        <dsp:cNvPr id="0" name=""/>
        <dsp:cNvSpPr/>
      </dsp:nvSpPr>
      <dsp:spPr>
        <a:xfrm>
          <a:off x="500008" y="372613"/>
          <a:ext cx="909106" cy="9091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B8799-F49B-429B-8F8B-46F69567A2AC}">
      <dsp:nvSpPr>
        <dsp:cNvPr id="0" name=""/>
        <dsp:cNvSpPr/>
      </dsp:nvSpPr>
      <dsp:spPr>
        <a:xfrm>
          <a:off x="1909124" y="706"/>
          <a:ext cx="3127248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Stemming: Reducing words to their root form</a:t>
          </a:r>
        </a:p>
      </dsp:txBody>
      <dsp:txXfrm>
        <a:off x="1909124" y="706"/>
        <a:ext cx="3127248" cy="1652921"/>
      </dsp:txXfrm>
    </dsp:sp>
    <dsp:sp modelId="{2F10C483-CE9D-4C82-8FBE-1365C69D7665}">
      <dsp:nvSpPr>
        <dsp:cNvPr id="0" name=""/>
        <dsp:cNvSpPr/>
      </dsp:nvSpPr>
      <dsp:spPr>
        <a:xfrm>
          <a:off x="5036372" y="706"/>
          <a:ext cx="1913067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Example: "browsing", "browsed", "browses" -&gt; "brows"</a:t>
          </a:r>
        </a:p>
      </dsp:txBody>
      <dsp:txXfrm>
        <a:off x="5036372" y="706"/>
        <a:ext cx="1913067" cy="1652921"/>
      </dsp:txXfrm>
    </dsp:sp>
    <dsp:sp modelId="{3E3BBF54-17F0-4D6B-90E7-6A484B974DD0}">
      <dsp:nvSpPr>
        <dsp:cNvPr id="0" name=""/>
        <dsp:cNvSpPr/>
      </dsp:nvSpPr>
      <dsp:spPr>
        <a:xfrm>
          <a:off x="0" y="2066857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B0C0E-5C5B-42F2-9D19-D6A00E28002A}">
      <dsp:nvSpPr>
        <dsp:cNvPr id="0" name=""/>
        <dsp:cNvSpPr/>
      </dsp:nvSpPr>
      <dsp:spPr>
        <a:xfrm>
          <a:off x="500008" y="2438765"/>
          <a:ext cx="909106" cy="9091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07AE1-D765-4BDD-8F4C-23FFEB92C8FF}">
      <dsp:nvSpPr>
        <dsp:cNvPr id="0" name=""/>
        <dsp:cNvSpPr/>
      </dsp:nvSpPr>
      <dsp:spPr>
        <a:xfrm>
          <a:off x="1909124" y="2066857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Punctuation Handling: Tokenize or remove punctuation</a:t>
          </a:r>
        </a:p>
      </dsp:txBody>
      <dsp:txXfrm>
        <a:off x="1909124" y="2066857"/>
        <a:ext cx="5040315" cy="1652921"/>
      </dsp:txXfrm>
    </dsp:sp>
    <dsp:sp modelId="{123C888E-F32F-4C41-AC3B-B294D2B07414}">
      <dsp:nvSpPr>
        <dsp:cNvPr id="0" name=""/>
        <dsp:cNvSpPr/>
      </dsp:nvSpPr>
      <dsp:spPr>
        <a:xfrm>
          <a:off x="0" y="4133009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4582C3-E097-410F-A1D1-D7B30E7A4F5C}">
      <dsp:nvSpPr>
        <dsp:cNvPr id="0" name=""/>
        <dsp:cNvSpPr/>
      </dsp:nvSpPr>
      <dsp:spPr>
        <a:xfrm>
          <a:off x="500008" y="4504916"/>
          <a:ext cx="909106" cy="9091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ED0C5-3928-4251-84F7-853C50590366}">
      <dsp:nvSpPr>
        <dsp:cNvPr id="0" name=""/>
        <dsp:cNvSpPr/>
      </dsp:nvSpPr>
      <dsp:spPr>
        <a:xfrm>
          <a:off x="1909124" y="4133009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Vocabulary Limitation: Model cannot predict words outside training vocabulary</a:t>
          </a:r>
        </a:p>
      </dsp:txBody>
      <dsp:txXfrm>
        <a:off x="1909124" y="4133009"/>
        <a:ext cx="5040315" cy="16529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AF0C2-3EAC-4651-9729-4E8B88A34555}">
      <dsp:nvSpPr>
        <dsp:cNvPr id="0" name=""/>
        <dsp:cNvSpPr/>
      </dsp:nvSpPr>
      <dsp:spPr>
        <a:xfrm>
          <a:off x="492331" y="5989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636543-1709-47FA-AF54-169909844A85}">
      <dsp:nvSpPr>
        <dsp:cNvPr id="0" name=""/>
        <dsp:cNvSpPr/>
      </dsp:nvSpPr>
      <dsp:spPr>
        <a:xfrm>
          <a:off x="492331" y="170702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 Example Code Text Generation</a:t>
          </a:r>
        </a:p>
      </dsp:txBody>
      <dsp:txXfrm>
        <a:off x="492331" y="1707022"/>
        <a:ext cx="4320000" cy="648000"/>
      </dsp:txXfrm>
    </dsp:sp>
    <dsp:sp modelId="{8709DC06-7A90-4991-B5B0-2DB4C1BA25C4}">
      <dsp:nvSpPr>
        <dsp:cNvPr id="0" name=""/>
        <dsp:cNvSpPr/>
      </dsp:nvSpPr>
      <dsp:spPr>
        <a:xfrm>
          <a:off x="492331" y="2417873"/>
          <a:ext cx="4320000" cy="784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739396-21E1-45CF-A2FA-7B3B4728163E}">
      <dsp:nvSpPr>
        <dsp:cNvPr id="0" name=""/>
        <dsp:cNvSpPr/>
      </dsp:nvSpPr>
      <dsp:spPr>
        <a:xfrm>
          <a:off x="5568331" y="5989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C2FB2-CA96-4A32-A5BF-82B82B8F4100}">
      <dsp:nvSpPr>
        <dsp:cNvPr id="0" name=""/>
        <dsp:cNvSpPr/>
      </dsp:nvSpPr>
      <dsp:spPr>
        <a:xfrm>
          <a:off x="5568331" y="170702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Content</a:t>
          </a:r>
        </a:p>
      </dsp:txBody>
      <dsp:txXfrm>
        <a:off x="5568331" y="1707022"/>
        <a:ext cx="4320000" cy="648000"/>
      </dsp:txXfrm>
    </dsp:sp>
    <dsp:sp modelId="{C6ED1CC8-C0E4-49EB-A522-798E6489F7C3}">
      <dsp:nvSpPr>
        <dsp:cNvPr id="0" name=""/>
        <dsp:cNvSpPr/>
      </dsp:nvSpPr>
      <dsp:spPr>
        <a:xfrm>
          <a:off x="5568331" y="2417873"/>
          <a:ext cx="4320000" cy="784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Present the generate_text function in Python</a:t>
          </a:r>
        </a:p>
      </dsp:txBody>
      <dsp:txXfrm>
        <a:off x="5568331" y="2417873"/>
        <a:ext cx="4320000" cy="7845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18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74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58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8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19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3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05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09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4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2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4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2160">
          <p15:clr>
            <a:srgbClr val="F26B43"/>
          </p15:clr>
        </p15:guide>
        <p15:guide id="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540FE4-3D59-011E-A9C5-961B26855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11" r="9085" b="-7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Chapter no. 6 (TEXT)</a:t>
            </a:r>
          </a:p>
        </p:txBody>
      </p:sp>
    </p:spTree>
    <p:extLst>
      <p:ext uri="{BB962C8B-B14F-4D97-AF65-F5344CB8AC3E}">
        <p14:creationId xmlns:p14="http://schemas.microsoft.com/office/powerpoint/2010/main" val="2202857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E0A9B-28D4-36B1-DAF7-257E87EAA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28" r="9085" b="4706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en-US" sz="4700">
                <a:solidFill>
                  <a:srgbClr val="FFFFFF"/>
                </a:solidFill>
              </a:rPr>
              <a:t>Text Tokenization and LSTM Training for Word Prediction</a:t>
            </a:r>
          </a:p>
        </p:txBody>
      </p:sp>
    </p:spTree>
    <p:extLst>
      <p:ext uri="{BB962C8B-B14F-4D97-AF65-F5344CB8AC3E}">
        <p14:creationId xmlns:p14="http://schemas.microsoft.com/office/powerpoint/2010/main" val="676121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hite puzzle with one red piece">
            <a:extLst>
              <a:ext uri="{FF2B5EF4-FFF2-40B4-BE49-F238E27FC236}">
                <a16:creationId xmlns:a16="http://schemas.microsoft.com/office/drawing/2014/main" id="{64577289-71B0-4BD9-3DE3-17BEE18E5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85" r="29039" b="-2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68537" y="603504"/>
            <a:ext cx="5916168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pPr lvl="0"/>
            <a:r>
              <a:rPr lang="en-US" sz="1800"/>
              <a:t>Topics Covered: Tokenization methods, dataset preparation, and LSTM model training</a:t>
            </a:r>
          </a:p>
        </p:txBody>
      </p:sp>
    </p:spTree>
    <p:extLst>
      <p:ext uri="{BB962C8B-B14F-4D97-AF65-F5344CB8AC3E}">
        <p14:creationId xmlns:p14="http://schemas.microsoft.com/office/powerpoint/2010/main" val="4291986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20ED2560-DEE9-0F80-5055-B67D0D1EA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r="37519" b="-3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123015" y="603504"/>
            <a:ext cx="4361689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Introduction to Tokenization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123017" y="2212848"/>
            <a:ext cx="4361688" cy="4096512"/>
          </a:xfrm>
        </p:spPr>
        <p:txBody>
          <a:bodyPr>
            <a:normAutofit/>
          </a:bodyPr>
          <a:lstStyle/>
          <a:p>
            <a:pPr lvl="0"/>
            <a:r>
              <a:rPr lang="en-US" sz="1800"/>
              <a:t>Definition: Tokenization is the process of splitting text into individual units</a:t>
            </a:r>
          </a:p>
          <a:p>
            <a:pPr lvl="0"/>
            <a:r>
              <a:rPr lang="en-US" sz="1800"/>
              <a:t>Importance: Choice of tokenization affects text cleaning, model training, and output</a:t>
            </a:r>
          </a:p>
        </p:txBody>
      </p:sp>
    </p:spTree>
    <p:extLst>
      <p:ext uri="{BB962C8B-B14F-4D97-AF65-F5344CB8AC3E}">
        <p14:creationId xmlns:p14="http://schemas.microsoft.com/office/powerpoint/2010/main" val="866742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F1426-66AA-DF51-840E-701E4FD7B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8" r="43270" b="-4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68537" y="603504"/>
            <a:ext cx="5916168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Word Tokenization Overview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pPr lvl="0"/>
            <a:r>
              <a:rPr lang="en-US" sz="1800"/>
              <a:t>Lowercasing: Convert all text to lowercase</a:t>
            </a:r>
          </a:p>
          <a:p>
            <a:pPr lvl="0"/>
            <a:r>
              <a:rPr lang="en-US" sz="1800"/>
              <a:t>Vocabulary Size: Large vocabulary due to distinct words</a:t>
            </a:r>
          </a:p>
          <a:p>
            <a:pPr lvl="0"/>
            <a:r>
              <a:rPr lang="en-US" sz="1800"/>
              <a:t>Sparse Words: Replace infrequent words with an "unknown" token</a:t>
            </a:r>
          </a:p>
          <a:p>
            <a:pPr lvl="0"/>
            <a:r>
              <a:rPr lang="en-US" sz="1800"/>
              <a:t>Example</a:t>
            </a:r>
          </a:p>
          <a:p>
            <a:pPr lvl="1"/>
            <a:r>
              <a:rPr lang="en-US"/>
              <a:t>Original: "I love New York City."</a:t>
            </a:r>
          </a:p>
          <a:p>
            <a:pPr lvl="1"/>
            <a:r>
              <a:rPr lang="en-US"/>
              <a:t>Tokenized</a:t>
            </a:r>
          </a:p>
        </p:txBody>
      </p:sp>
    </p:spTree>
    <p:extLst>
      <p:ext uri="{BB962C8B-B14F-4D97-AF65-F5344CB8AC3E}">
        <p14:creationId xmlns:p14="http://schemas.microsoft.com/office/powerpoint/2010/main" val="3650088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US" sz="3300" dirty="0"/>
              <a:t>Word Tokenization Considerations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2DBF42D0-F626-172D-0147-F1F8E1C40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5301725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3649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-up of open book against blurred bookshelf background">
            <a:extLst>
              <a:ext uri="{FF2B5EF4-FFF2-40B4-BE49-F238E27FC236}">
                <a16:creationId xmlns:a16="http://schemas.microsoft.com/office/drawing/2014/main" id="{4EB2CED6-1694-E428-DC28-EC8073DC3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22" r="13535" b="-3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123015" y="603504"/>
            <a:ext cx="4361689" cy="1527048"/>
          </a:xfrm>
        </p:spPr>
        <p:txBody>
          <a:bodyPr anchor="b">
            <a:normAutofit/>
          </a:bodyPr>
          <a:lstStyle/>
          <a:p>
            <a:r>
              <a:rPr lang="en-US" sz="3300" dirty="0"/>
              <a:t>Character Tokenization Overview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123017" y="2212848"/>
            <a:ext cx="4361688" cy="4096512"/>
          </a:xfrm>
        </p:spPr>
        <p:txBody>
          <a:bodyPr>
            <a:normAutofit/>
          </a:bodyPr>
          <a:lstStyle/>
          <a:p>
            <a:pPr lvl="0"/>
            <a:r>
              <a:rPr lang="en-US" sz="1800"/>
              <a:t>Flexibility: Can generate new words outside training vocabulary</a:t>
            </a:r>
          </a:p>
          <a:p>
            <a:pPr lvl="0"/>
            <a:r>
              <a:rPr lang="en-US" sz="1800"/>
              <a:t>Vocabulary Size: Much smaller</a:t>
            </a:r>
          </a:p>
          <a:p>
            <a:pPr lvl="0"/>
            <a:r>
              <a:rPr lang="en-US" sz="1800"/>
              <a:t>Case Sensitivity: Decide whether to convert capital letters to lowercase</a:t>
            </a:r>
          </a:p>
        </p:txBody>
      </p:sp>
    </p:spTree>
    <p:extLst>
      <p:ext uri="{BB962C8B-B14F-4D97-AF65-F5344CB8AC3E}">
        <p14:creationId xmlns:p14="http://schemas.microsoft.com/office/powerpoint/2010/main" val="1418179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LSTM Architecture Overview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Overview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 lnSpcReduction="10000"/>
          </a:bodyPr>
          <a:lstStyle/>
          <a:p>
            <a:pPr lvl="0"/>
            <a:r>
              <a:rPr lang="en-US" sz="2200"/>
              <a:t>Input: Sequence of integer tokens</a:t>
            </a:r>
          </a:p>
          <a:p>
            <a:pPr lvl="0"/>
            <a:r>
              <a:rPr lang="en-US" sz="2200"/>
              <a:t>Output: Probability of each word in the vocabulary appearing next</a:t>
            </a:r>
          </a:p>
          <a:p>
            <a:pPr lvl="0"/>
            <a:r>
              <a:rPr lang="en-US" sz="2200"/>
              <a:t>Key Components: Embedding Layer, LSTM Layer</a:t>
            </a:r>
          </a:p>
        </p:txBody>
      </p:sp>
      <p:pic>
        <p:nvPicPr>
          <p:cNvPr id="4" name="Picture 3" descr="A close-up of a computer model&#10;&#10;Description automatically generated">
            <a:extLst>
              <a:ext uri="{FF2B5EF4-FFF2-40B4-BE49-F238E27FC236}">
                <a16:creationId xmlns:a16="http://schemas.microsoft.com/office/drawing/2014/main" id="{2D842B09-AC4F-6C20-360E-1E3928AB2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94441"/>
            <a:ext cx="6903720" cy="346911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 fontScale="90000"/>
          </a:bodyPr>
          <a:lstStyle/>
          <a:p>
            <a:r>
              <a:rPr lang="en-US" sz="3700"/>
              <a:t>The Embedding Layer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lvl="0"/>
            <a:r>
              <a:rPr lang="en-US" sz="2200"/>
              <a:t>Converts each token into a vector of length embedding_size</a:t>
            </a:r>
          </a:p>
        </p:txBody>
      </p:sp>
      <p:pic>
        <p:nvPicPr>
          <p:cNvPr id="4" name="Picture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119E14E1-9FCF-9673-836F-E2DE0D24E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31" y="2290936"/>
            <a:ext cx="9049946" cy="39593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Weights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1404820"/>
            <a:ext cx="10515600" cy="632323"/>
          </a:xfrm>
        </p:spPr>
        <p:txBody>
          <a:bodyPr/>
          <a:lstStyle/>
          <a:p>
            <a:pPr lvl="0"/>
            <a:r>
              <a:rPr lang="en-US" dirty="0"/>
              <a:t>Number of weights = Size of vocabulary * embedding_size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D1F7B78B-150E-E6AC-BAAA-606D4E9C80E9}"/>
              </a:ext>
            </a:extLst>
          </p:cNvPr>
          <p:cNvSpPr txBox="1">
            <a:spLocks/>
          </p:cNvSpPr>
          <p:nvPr/>
        </p:nvSpPr>
        <p:spPr>
          <a:xfrm>
            <a:off x="842749" y="15752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Tensors</a:t>
            </a:r>
          </a:p>
        </p:txBody>
      </p:sp>
      <p:sp>
        <p:nvSpPr>
          <p:cNvPr id="7" name="Content Placeholder">
            <a:extLst>
              <a:ext uri="{FF2B5EF4-FFF2-40B4-BE49-F238E27FC236}">
                <a16:creationId xmlns:a16="http://schemas.microsoft.com/office/drawing/2014/main" id="{70198BD7-D592-3156-0D4A-46DAF839E7D7}"/>
              </a:ext>
            </a:extLst>
          </p:cNvPr>
          <p:cNvSpPr txBox="1">
            <a:spLocks/>
          </p:cNvSpPr>
          <p:nvPr/>
        </p:nvSpPr>
        <p:spPr>
          <a:xfrm>
            <a:off x="842749" y="2501189"/>
            <a:ext cx="898311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Input: </a:t>
            </a:r>
            <a:r>
              <a:rPr lang="en" sz="2000" dirty="0">
                <a:latin typeface="Consolas"/>
              </a:rPr>
              <a:t>[</a:t>
            </a:r>
            <a:r>
              <a:rPr lang="en" sz="2000" dirty="0" err="1">
                <a:latin typeface="Consolas"/>
              </a:rPr>
              <a:t>batch_size</a:t>
            </a:r>
            <a:r>
              <a:rPr lang="en" sz="2000" dirty="0">
                <a:latin typeface="Consolas"/>
              </a:rPr>
              <a:t>, </a:t>
            </a:r>
            <a:r>
              <a:rPr lang="en" sz="2000" dirty="0" err="1">
                <a:latin typeface="Consolas"/>
              </a:rPr>
              <a:t>seq_length</a:t>
            </a:r>
            <a:r>
              <a:rPr lang="en" sz="2000" dirty="0">
                <a:latin typeface="Consolas"/>
              </a:rPr>
              <a:t>]</a:t>
            </a:r>
            <a:endParaRPr lang="en-US" sz="2000" dirty="0"/>
          </a:p>
          <a:p>
            <a:r>
              <a:rPr lang="en-US" dirty="0"/>
              <a:t>Output: </a:t>
            </a:r>
            <a:r>
              <a:rPr lang="en" sz="2000" dirty="0">
                <a:latin typeface="Consolas"/>
              </a:rPr>
              <a:t>[</a:t>
            </a:r>
            <a:r>
              <a:rPr lang="en" sz="2000" dirty="0" err="1">
                <a:latin typeface="Consolas"/>
              </a:rPr>
              <a:t>batch_size</a:t>
            </a:r>
            <a:r>
              <a:rPr lang="en" sz="2000" dirty="0">
                <a:latin typeface="Consolas"/>
              </a:rPr>
              <a:t>, </a:t>
            </a:r>
            <a:r>
              <a:rPr lang="en" sz="2000" dirty="0" err="1">
                <a:latin typeface="Consolas"/>
              </a:rPr>
              <a:t>seq_length</a:t>
            </a:r>
            <a:r>
              <a:rPr lang="en" sz="2000" dirty="0">
                <a:latin typeface="Consolas"/>
              </a:rPr>
              <a:t>, </a:t>
            </a:r>
            <a:r>
              <a:rPr lang="en" sz="2000" dirty="0" err="1">
                <a:latin typeface="Consolas"/>
              </a:rPr>
              <a:t>embedding_size</a:t>
            </a:r>
            <a:r>
              <a:rPr lang="en" sz="2000" dirty="0">
                <a:latin typeface="Consolas"/>
              </a:rPr>
              <a:t>]</a:t>
            </a:r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70720-B0B7-4013-BC74-E19B5AB1B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432" y="3672817"/>
            <a:ext cx="4686084" cy="29952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esert sand dune wave pattern">
            <a:extLst>
              <a:ext uri="{FF2B5EF4-FFF2-40B4-BE49-F238E27FC236}">
                <a16:creationId xmlns:a16="http://schemas.microsoft.com/office/drawing/2014/main" id="{CAB51012-E672-3CDC-C329-33DDBE72E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6" r="33582" b="-3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123015" y="603504"/>
            <a:ext cx="4361689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Group Members</a:t>
            </a:r>
            <a:endParaRPr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123017" y="2212848"/>
            <a:ext cx="4361688" cy="4096512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Omar Baig (2024-GenAI-09)</a:t>
            </a:r>
          </a:p>
          <a:p>
            <a:pPr lvl="0"/>
            <a:r>
              <a:rPr lang="en-US" sz="1800" dirty="0"/>
              <a:t>Shahbaz Ali (2024-GenAI-07)</a:t>
            </a:r>
          </a:p>
          <a:p>
            <a:pPr lvl="0"/>
            <a:r>
              <a:rPr lang="en-US" sz="1800" dirty="0"/>
              <a:t>M. Nouman (2024-GenAI-08)</a:t>
            </a:r>
          </a:p>
          <a:p>
            <a:pPr lvl="0"/>
            <a:r>
              <a:rPr lang="en-US" sz="1800" dirty="0"/>
              <a:t>M. Faizan (2024-GenAI-)</a:t>
            </a:r>
          </a:p>
          <a:p>
            <a:pPr lvl="0"/>
            <a:r>
              <a:rPr lang="en-US" sz="1800" dirty="0"/>
              <a:t>Afzal Hussain (2024-GenAI-41)</a:t>
            </a:r>
          </a:p>
          <a:p>
            <a:r>
              <a:rPr lang="en-US" sz="1800" dirty="0"/>
              <a:t>Khuram Iqbal (2024-GenAI-43)</a:t>
            </a:r>
          </a:p>
        </p:txBody>
      </p:sp>
    </p:spTree>
    <p:extLst>
      <p:ext uri="{BB962C8B-B14F-4D97-AF65-F5344CB8AC3E}">
        <p14:creationId xmlns:p14="http://schemas.microsoft.com/office/powerpoint/2010/main" val="3494910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Purpose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Learn representations for each word through backpropagation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LSTM Layer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Title: The LSTM Layer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Processes sequential input data</a:t>
            </a:r>
          </a:p>
        </p:txBody>
      </p:sp>
      <p:pic>
        <p:nvPicPr>
          <p:cNvPr id="4" name="Picture 3" descr="A diagram of a rectangle with a rectangle and a rectangle with text&#10;&#10;Description automatically generated">
            <a:extLst>
              <a:ext uri="{FF2B5EF4-FFF2-40B4-BE49-F238E27FC236}">
                <a16:creationId xmlns:a16="http://schemas.microsoft.com/office/drawing/2014/main" id="{046FA25D-CEBC-E898-D922-3BFBBFE88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872" y="2388003"/>
            <a:ext cx="5033181" cy="40040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1552670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Cell: Updates its hidden state ht at each timestep t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0756BDE8-3A33-300E-EBF9-C072DADA4297}"/>
              </a:ext>
            </a:extLst>
          </p:cNvPr>
          <p:cNvSpPr txBox="1">
            <a:spLocks/>
          </p:cNvSpPr>
          <p:nvPr/>
        </p:nvSpPr>
        <p:spPr>
          <a:xfrm>
            <a:off x="838200" y="20938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Hidden State</a:t>
            </a:r>
          </a:p>
        </p:txBody>
      </p:sp>
      <p:sp>
        <p:nvSpPr>
          <p:cNvPr id="7" name="Content Placeholder">
            <a:extLst>
              <a:ext uri="{FF2B5EF4-FFF2-40B4-BE49-F238E27FC236}">
                <a16:creationId xmlns:a16="http://schemas.microsoft.com/office/drawing/2014/main" id="{3249D448-F6BE-EB75-B300-F1CC56FFE34A}"/>
              </a:ext>
            </a:extLst>
          </p:cNvPr>
          <p:cNvSpPr txBox="1">
            <a:spLocks/>
          </p:cNvSpPr>
          <p:nvPr/>
        </p:nvSpPr>
        <p:spPr>
          <a:xfrm>
            <a:off x="831376" y="324044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Represents the cell’s current understanding of the sequence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At timestep t, combines previous hidden state ht-1 and current input xt to update hidden state ht</a:t>
            </a:r>
          </a:p>
          <a:p>
            <a:pPr lvl="0"/>
            <a:r>
              <a:rPr lang="en-US" dirty="0"/>
              <a:t>Continues until end of sequence</a:t>
            </a:r>
          </a:p>
          <a:p>
            <a:pPr lvl="0"/>
            <a:r>
              <a:rPr lang="en-US" dirty="0"/>
              <a:t>Outputs final hidden state hn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Visualization of LSTM Process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Unrolling the sequence to show hidden state updates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A70BCB0-4422-C903-C73D-8AD1FDF3E1E7}"/>
              </a:ext>
            </a:extLst>
          </p:cNvPr>
          <p:cNvSpPr txBox="1">
            <a:spLocks/>
          </p:cNvSpPr>
          <p:nvPr/>
        </p:nvSpPr>
        <p:spPr>
          <a:xfrm>
            <a:off x="840346" y="2095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Key Point</a:t>
            </a:r>
          </a:p>
        </p:txBody>
      </p:sp>
      <p:sp>
        <p:nvSpPr>
          <p:cNvPr id="8" name="Content Placeholder">
            <a:extLst>
              <a:ext uri="{FF2B5EF4-FFF2-40B4-BE49-F238E27FC236}">
                <a16:creationId xmlns:a16="http://schemas.microsoft.com/office/drawing/2014/main" id="{0BD76809-BF1B-7927-5A54-E5688F4CFDCC}"/>
              </a:ext>
            </a:extLst>
          </p:cNvPr>
          <p:cNvSpPr>
            <a:spLocks noGrp="1"/>
          </p:cNvSpPr>
          <p:nvPr/>
        </p:nvSpPr>
        <p:spPr>
          <a:xfrm>
            <a:off x="838200" y="3242301"/>
            <a:ext cx="10515600" cy="1528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All cells share the same weights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21580" y="1031956"/>
            <a:ext cx="508763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63648" y="3537461"/>
            <a:ext cx="5087631" cy="2133599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 algn="ctr">
              <a:buNone/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Shows how previous hidden state blends with current data to produce next hidden state</a:t>
            </a:r>
          </a:p>
        </p:txBody>
      </p:sp>
      <p:pic>
        <p:nvPicPr>
          <p:cNvPr id="4" name="Picture 3" descr="A diagram of a cell&#10;&#10;Description automatically generated">
            <a:extLst>
              <a:ext uri="{FF2B5EF4-FFF2-40B4-BE49-F238E27FC236}">
                <a16:creationId xmlns:a16="http://schemas.microsoft.com/office/drawing/2014/main" id="{25FEA761-E0ED-0584-1DCD-AFF8017DE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322" y="308873"/>
            <a:ext cx="5761817" cy="6250772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5100"/>
              <a:t>Important Notes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2400"/>
              <a:t>Final hidden state is the output of the LSTM layer</a:t>
            </a:r>
          </a:p>
          <a:p>
            <a:r>
              <a:rPr lang="en-US" sz="2400">
                <a:ea typeface="Calibri"/>
                <a:cs typeface="Calibri"/>
              </a:rPr>
              <a:t>All cells in the LSTM layer have identical weights</a:t>
            </a:r>
          </a:p>
          <a:p>
            <a:r>
              <a:rPr lang="en-US" sz="2400">
                <a:ea typeface="Calibri"/>
                <a:cs typeface="Calibri"/>
              </a:rPr>
              <a:t>Can access hidden state at each timestep for further use</a:t>
            </a:r>
          </a:p>
          <a:p>
            <a:endParaRPr lang="en-US" sz="2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E7936-B5CE-A3D1-1202-535B76EAF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3" r="-2" b="-2"/>
          <a:stretch/>
        </p:blipFill>
        <p:spPr>
          <a:xfrm>
            <a:off x="20" y="-1"/>
            <a:ext cx="11144289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9558" y="1549597"/>
            <a:ext cx="4501057" cy="2483316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Generating Text with LSTM Networks</a:t>
            </a:r>
          </a:p>
        </p:txBody>
      </p:sp>
    </p:spTree>
    <p:extLst>
      <p:ext uri="{BB962C8B-B14F-4D97-AF65-F5344CB8AC3E}">
        <p14:creationId xmlns:p14="http://schemas.microsoft.com/office/powerpoint/2010/main" val="3831779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6023FD-F1FD-F31D-7623-686D0567A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24" r="-3" b="-3"/>
          <a:stretch/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606552" y="858982"/>
            <a:ext cx="4369757" cy="2129878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606552" y="3467499"/>
            <a:ext cx="5012796" cy="2544416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1400" dirty="0"/>
              <a:t> Introduction</a:t>
            </a:r>
          </a:p>
          <a:p>
            <a:pPr lvl="0">
              <a:lnSpc>
                <a:spcPct val="100000"/>
              </a:lnSpc>
            </a:pPr>
            <a:r>
              <a:rPr lang="en-US" sz="1400" dirty="0"/>
              <a:t>Content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Introduce LSTM networks as a type of recurrent neural network that can model sequences of data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Briefly explain the significance of text generation and its applications in areas such as creative writing, chatbots, and automated content creation</a:t>
            </a:r>
          </a:p>
        </p:txBody>
      </p:sp>
    </p:spTree>
    <p:extLst>
      <p:ext uri="{BB962C8B-B14F-4D97-AF65-F5344CB8AC3E}">
        <p14:creationId xmlns:p14="http://schemas.microsoft.com/office/powerpoint/2010/main" val="164263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bstract blurred public library with bookshelves">
            <a:extLst>
              <a:ext uri="{FF2B5EF4-FFF2-40B4-BE49-F238E27FC236}">
                <a16:creationId xmlns:a16="http://schemas.microsoft.com/office/drawing/2014/main" id="{5ECFB4E0-A63B-F4A4-06F7-05BF3A62F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6" r="24760" b="4"/>
          <a:stretch/>
        </p:blipFill>
        <p:spPr>
          <a:xfrm>
            <a:off x="4752550" y="10"/>
            <a:ext cx="7439450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4681" y="603504"/>
            <a:ext cx="3553412" cy="1527048"/>
          </a:xfrm>
        </p:spPr>
        <p:txBody>
          <a:bodyPr anchor="b">
            <a:normAutofit/>
          </a:bodyPr>
          <a:lstStyle/>
          <a:p>
            <a:r>
              <a:rPr lang="en-US" sz="2800" dirty="0"/>
              <a:t>Introduction to Generative Models for Text Data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14680" y="2212848"/>
            <a:ext cx="3553413" cy="4122420"/>
          </a:xfrm>
        </p:spPr>
        <p:txBody>
          <a:bodyPr>
            <a:normAutofit/>
          </a:bodyPr>
          <a:lstStyle/>
          <a:p>
            <a:pPr lvl="0"/>
            <a:r>
              <a:rPr lang="en-US" sz="1800"/>
              <a:t>Overview of generative models for text data</a:t>
            </a:r>
          </a:p>
          <a:p>
            <a:pPr lvl="0"/>
            <a:r>
              <a:rPr lang="en-US" sz="1800"/>
              <a:t>Importance of understanding differences between text and image data</a:t>
            </a:r>
          </a:p>
        </p:txBody>
      </p:sp>
    </p:spTree>
    <p:extLst>
      <p:ext uri="{BB962C8B-B14F-4D97-AF65-F5344CB8AC3E}">
        <p14:creationId xmlns:p14="http://schemas.microsoft.com/office/powerpoint/2010/main" val="2471042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805B9F-DFCB-03DE-73BB-D7BC751B7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2" r="49511" b="-4"/>
          <a:stretch/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606552" y="858982"/>
            <a:ext cx="4369757" cy="2129878"/>
          </a:xfrm>
        </p:spPr>
        <p:txBody>
          <a:bodyPr>
            <a:normAutofit/>
          </a:bodyPr>
          <a:lstStyle/>
          <a:p>
            <a:r>
              <a:rPr lang="en-US" dirty="0"/>
              <a:t>Process Overview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606552" y="3467499"/>
            <a:ext cx="5012796" cy="2544416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1400" dirty="0"/>
              <a:t> Text Generation Process</a:t>
            </a:r>
          </a:p>
          <a:p>
            <a:pPr lvl="0">
              <a:lnSpc>
                <a:spcPct val="100000"/>
              </a:lnSpc>
            </a:pPr>
            <a:r>
              <a:rPr lang="en-US" sz="1400" dirty="0"/>
              <a:t>Content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Outline the step-by-step process for generating text</a:t>
            </a:r>
          </a:p>
          <a:p>
            <a:pPr lvl="2">
              <a:lnSpc>
                <a:spcPct val="100000"/>
              </a:lnSpc>
            </a:pPr>
            <a:r>
              <a:rPr lang="en-US" sz="1400" dirty="0"/>
              <a:t>Feed the network with an initial sequence of words</a:t>
            </a:r>
          </a:p>
          <a:p>
            <a:pPr lvl="2">
              <a:lnSpc>
                <a:spcPct val="100000"/>
              </a:lnSpc>
            </a:pPr>
            <a:r>
              <a:rPr lang="en-US" sz="1400" dirty="0"/>
              <a:t>Use the network to predict the next word</a:t>
            </a:r>
          </a:p>
          <a:p>
            <a:pPr lvl="2">
              <a:lnSpc>
                <a:spcPct val="100000"/>
              </a:lnSpc>
            </a:pPr>
            <a:r>
              <a:rPr lang="en-US" sz="1400" dirty="0"/>
              <a:t>Append the predicted word to the sequence</a:t>
            </a:r>
          </a:p>
          <a:p>
            <a:pPr lvl="2">
              <a:lnSpc>
                <a:spcPct val="100000"/>
              </a:lnSpc>
            </a:pPr>
            <a:r>
              <a:rPr lang="en-US" sz="1400" dirty="0"/>
              <a:t>Repeat the process to generate a longer string of text</a:t>
            </a:r>
          </a:p>
        </p:txBody>
      </p:sp>
    </p:spTree>
    <p:extLst>
      <p:ext uri="{BB962C8B-B14F-4D97-AF65-F5344CB8AC3E}">
        <p14:creationId xmlns:p14="http://schemas.microsoft.com/office/powerpoint/2010/main" val="905480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788582" y="858983"/>
            <a:ext cx="3968783" cy="20213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Sampling with Temperature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66161B-0C06-5729-2B26-2737849FB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6" r="-2" b="-2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788582" y="3282696"/>
            <a:ext cx="3968783" cy="2957383"/>
          </a:xfrm>
        </p:spPr>
        <p:txBody>
          <a:bodyPr anchor="ctr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1300" dirty="0"/>
              <a:t> Sampling with Temperature</a:t>
            </a:r>
          </a:p>
          <a:p>
            <a:pPr lvl="0">
              <a:lnSpc>
                <a:spcPct val="100000"/>
              </a:lnSpc>
            </a:pPr>
            <a:r>
              <a:rPr lang="en-US" sz="1300" dirty="0"/>
              <a:t>Content</a:t>
            </a:r>
          </a:p>
          <a:p>
            <a:pPr lvl="1">
              <a:lnSpc>
                <a:spcPct val="100000"/>
              </a:lnSpc>
            </a:pPr>
            <a:r>
              <a:rPr lang="en-US" sz="1300" dirty="0"/>
              <a:t>Explain the concept of sampling from the model's output probabilities</a:t>
            </a:r>
          </a:p>
          <a:p>
            <a:pPr lvl="1">
              <a:lnSpc>
                <a:spcPct val="100000"/>
              </a:lnSpc>
            </a:pPr>
            <a:r>
              <a:rPr lang="en-US" sz="1300" dirty="0"/>
              <a:t>Introduce the temperature parameter</a:t>
            </a:r>
          </a:p>
          <a:p>
            <a:pPr lvl="2">
              <a:lnSpc>
                <a:spcPct val="100000"/>
              </a:lnSpc>
            </a:pPr>
            <a:r>
              <a:rPr lang="en-US" sz="1300" dirty="0"/>
              <a:t>Low temperature More deterministic, less random choices</a:t>
            </a:r>
          </a:p>
          <a:p>
            <a:pPr lvl="2">
              <a:lnSpc>
                <a:spcPct val="100000"/>
              </a:lnSpc>
            </a:pPr>
            <a:r>
              <a:rPr lang="en-US" sz="1300" dirty="0"/>
              <a:t>High temperature More random, diverse choices</a:t>
            </a:r>
          </a:p>
          <a:p>
            <a:pPr lvl="1">
              <a:lnSpc>
                <a:spcPct val="100000"/>
              </a:lnSpc>
            </a:pPr>
            <a:r>
              <a:rPr lang="en-US" sz="1300" dirty="0"/>
              <a:t>Mention that temperature helps control the creativity and coherence of generated text</a:t>
            </a:r>
          </a:p>
        </p:txBody>
      </p:sp>
    </p:spTree>
    <p:extLst>
      <p:ext uri="{BB962C8B-B14F-4D97-AF65-F5344CB8AC3E}">
        <p14:creationId xmlns:p14="http://schemas.microsoft.com/office/powerpoint/2010/main" val="53034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61801" y="858982"/>
            <a:ext cx="9589765" cy="14322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Example Code - Sampling Function</a:t>
            </a:r>
          </a:p>
        </p:txBody>
      </p:sp>
      <p:pic>
        <p:nvPicPr>
          <p:cNvPr id="25" name="Content Placeholder 2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788609B-199F-2BD9-0620-FDDAA433B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674" y="2902048"/>
            <a:ext cx="7758545" cy="2736272"/>
          </a:xfrm>
        </p:spPr>
      </p:pic>
    </p:spTree>
    <p:extLst>
      <p:ext uri="{BB962C8B-B14F-4D97-AF65-F5344CB8AC3E}">
        <p14:creationId xmlns:p14="http://schemas.microsoft.com/office/powerpoint/2010/main" val="1273301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C471CD-9689-ED71-EAA3-169ABD85B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2" r="49511" b="-4"/>
          <a:stretch/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606552" y="858982"/>
            <a:ext cx="4369757" cy="2129878"/>
          </a:xfrm>
        </p:spPr>
        <p:txBody>
          <a:bodyPr>
            <a:normAutofit/>
          </a:bodyPr>
          <a:lstStyle/>
          <a:p>
            <a:r>
              <a:rPr lang="en-US" dirty="0"/>
              <a:t>Text Generation Function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606552" y="3467499"/>
            <a:ext cx="5012796" cy="2544416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en-US" sz="1300" dirty="0"/>
              <a:t> Text Generation Function</a:t>
            </a:r>
          </a:p>
          <a:p>
            <a:pPr lvl="0">
              <a:lnSpc>
                <a:spcPct val="100000"/>
              </a:lnSpc>
            </a:pPr>
            <a:r>
              <a:rPr lang="en-US" sz="1300" dirty="0"/>
              <a:t>Content</a:t>
            </a:r>
          </a:p>
          <a:p>
            <a:pPr lvl="1">
              <a:lnSpc>
                <a:spcPct val="100000"/>
              </a:lnSpc>
            </a:pPr>
            <a:r>
              <a:rPr lang="en-US" sz="1300" dirty="0"/>
              <a:t>Describe the generate_text function that uses the LSTM model to generate text</a:t>
            </a:r>
          </a:p>
          <a:p>
            <a:pPr lvl="1">
              <a:lnSpc>
                <a:spcPct val="100000"/>
              </a:lnSpc>
            </a:pPr>
            <a:r>
              <a:rPr lang="en-US" sz="1300" dirty="0"/>
              <a:t>Explain the steps involved</a:t>
            </a:r>
          </a:p>
          <a:p>
            <a:pPr lvl="2">
              <a:lnSpc>
                <a:spcPct val="100000"/>
              </a:lnSpc>
            </a:pPr>
            <a:r>
              <a:rPr lang="en-US" sz="1300" dirty="0"/>
              <a:t>Convert the seed text to a sequence of tokens</a:t>
            </a:r>
          </a:p>
          <a:p>
            <a:pPr lvl="2">
              <a:lnSpc>
                <a:spcPct val="100000"/>
              </a:lnSpc>
            </a:pPr>
            <a:r>
              <a:rPr lang="en-US" sz="1300" dirty="0"/>
              <a:t>Predict the next word using the model</a:t>
            </a:r>
          </a:p>
          <a:p>
            <a:pPr lvl="2">
              <a:lnSpc>
                <a:spcPct val="100000"/>
              </a:lnSpc>
            </a:pPr>
            <a:r>
              <a:rPr lang="en-US" sz="1300" dirty="0"/>
              <a:t>Append the predicted word to the seed text</a:t>
            </a:r>
          </a:p>
          <a:p>
            <a:pPr lvl="2">
              <a:lnSpc>
                <a:spcPct val="100000"/>
              </a:lnSpc>
            </a:pPr>
            <a:r>
              <a:rPr lang="en-US" sz="1300" dirty="0"/>
              <a:t>Repeat the process to generate the desired number of words</a:t>
            </a:r>
          </a:p>
        </p:txBody>
      </p:sp>
    </p:spTree>
    <p:extLst>
      <p:ext uri="{BB962C8B-B14F-4D97-AF65-F5344CB8AC3E}">
        <p14:creationId xmlns:p14="http://schemas.microsoft.com/office/powerpoint/2010/main" val="2761156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61801" y="858982"/>
            <a:ext cx="9589765" cy="14322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Example Code - Text Generation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9B860493-C1ED-3C77-A417-73042C1C3C6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2000" y="2749550"/>
          <a:ext cx="10380663" cy="3262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9000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F7DBB8A2-9790-B90C-71AF-6DCF24A6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10" y="379194"/>
            <a:ext cx="9088581" cy="585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28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09C0E0-B936-AD51-75CC-8C1FE5521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2" r="49511" b="-4"/>
          <a:stretch/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606552" y="858982"/>
            <a:ext cx="4369757" cy="2129878"/>
          </a:xfrm>
        </p:spPr>
        <p:txBody>
          <a:bodyPr>
            <a:normAutofit/>
          </a:bodyPr>
          <a:lstStyle/>
          <a:p>
            <a:r>
              <a:rPr lang="en-US" dirty="0"/>
              <a:t>Temperature Impact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606552" y="3467499"/>
            <a:ext cx="5012796" cy="2544416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1400" dirty="0"/>
              <a:t> Impact of Temperature on Generation</a:t>
            </a:r>
          </a:p>
          <a:p>
            <a:pPr lvl="0">
              <a:lnSpc>
                <a:spcPct val="100000"/>
              </a:lnSpc>
            </a:pPr>
            <a:r>
              <a:rPr lang="en-US" sz="1400" dirty="0"/>
              <a:t>Content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Discuss the effect of temperature on text generation</a:t>
            </a:r>
          </a:p>
          <a:p>
            <a:pPr lvl="2">
              <a:lnSpc>
                <a:spcPct val="100000"/>
              </a:lnSpc>
            </a:pPr>
            <a:r>
              <a:rPr lang="en-US" sz="1400" dirty="0"/>
              <a:t>Low Temperature  Generates text that is less adventurous but more coherent</a:t>
            </a:r>
          </a:p>
          <a:p>
            <a:pPr lvl="2">
              <a:lnSpc>
                <a:spcPct val="100000"/>
              </a:lnSpc>
            </a:pPr>
            <a:r>
              <a:rPr lang="en-US" sz="1400" dirty="0"/>
              <a:t>High Temperature  Generates text that is more diverse but less coherent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Provide examples to illustrate these differences</a:t>
            </a:r>
          </a:p>
        </p:txBody>
      </p:sp>
    </p:spTree>
    <p:extLst>
      <p:ext uri="{BB962C8B-B14F-4D97-AF65-F5344CB8AC3E}">
        <p14:creationId xmlns:p14="http://schemas.microsoft.com/office/powerpoint/2010/main" val="2816785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B3FFF1-F1B0-15A8-3D8E-6F079ACB1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2" r="49511" b="-4"/>
          <a:stretch/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606552" y="858982"/>
            <a:ext cx="4369757" cy="2129878"/>
          </a:xfrm>
        </p:spPr>
        <p:txBody>
          <a:bodyPr>
            <a:normAutofit/>
          </a:bodyPr>
          <a:lstStyle/>
          <a:p>
            <a:r>
              <a:rPr lang="en-US" dirty="0"/>
              <a:t>Examples of Generated Text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606552" y="3467499"/>
            <a:ext cx="5012796" cy="2544416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1500" dirty="0"/>
              <a:t> Examples of Generated Text</a:t>
            </a:r>
          </a:p>
          <a:p>
            <a:pPr lvl="0">
              <a:lnSpc>
                <a:spcPct val="100000"/>
              </a:lnSpc>
            </a:pPr>
            <a:r>
              <a:rPr lang="en-US" sz="1500" dirty="0"/>
              <a:t>Content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Show passages generated at different temperatures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Highlight how lower temperatures produce safer, more predictable text, while higher temperatures produce more creative but sometimes nonsensical text</a:t>
            </a:r>
          </a:p>
        </p:txBody>
      </p:sp>
    </p:spTree>
    <p:extLst>
      <p:ext uri="{BB962C8B-B14F-4D97-AF65-F5344CB8AC3E}">
        <p14:creationId xmlns:p14="http://schemas.microsoft.com/office/powerpoint/2010/main" val="2896796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238D1F-B96D-C50A-3619-D83A60FD2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2" r="49511" b="-4"/>
          <a:stretch/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606552" y="858982"/>
            <a:ext cx="4369757" cy="2129878"/>
          </a:xfrm>
        </p:spPr>
        <p:txBody>
          <a:bodyPr>
            <a:normAutofit/>
          </a:bodyPr>
          <a:lstStyle/>
          <a:p>
            <a:r>
              <a:rPr lang="en-US" dirty="0"/>
              <a:t>Human-Assisted Text Generation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606552" y="3467499"/>
            <a:ext cx="5012796" cy="2544416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1300" dirty="0"/>
              <a:t> Human-Assisted Text Generation</a:t>
            </a:r>
          </a:p>
          <a:p>
            <a:pPr lvl="0">
              <a:lnSpc>
                <a:spcPct val="100000"/>
              </a:lnSpc>
            </a:pPr>
            <a:r>
              <a:rPr lang="en-US" sz="1300" dirty="0"/>
              <a:t>Content</a:t>
            </a:r>
          </a:p>
          <a:p>
            <a:pPr lvl="1">
              <a:lnSpc>
                <a:spcPct val="100000"/>
              </a:lnSpc>
            </a:pPr>
            <a:r>
              <a:rPr lang="en-US" sz="1300" dirty="0"/>
              <a:t>Explain the concept of human-assisted text generation</a:t>
            </a:r>
          </a:p>
          <a:p>
            <a:pPr lvl="2">
              <a:lnSpc>
                <a:spcPct val="100000"/>
              </a:lnSpc>
            </a:pPr>
            <a:r>
              <a:rPr lang="en-US" sz="1300" dirty="0"/>
              <a:t>The model suggests the top 10 words with the highest probabilities</a:t>
            </a:r>
          </a:p>
          <a:p>
            <a:pPr lvl="2">
              <a:lnSpc>
                <a:spcPct val="100000"/>
              </a:lnSpc>
            </a:pPr>
            <a:r>
              <a:rPr lang="en-US" sz="1300" dirty="0"/>
              <a:t>A human selects the most appropriate word from the list</a:t>
            </a:r>
          </a:p>
          <a:p>
            <a:pPr lvl="1">
              <a:lnSpc>
                <a:spcPct val="100000"/>
              </a:lnSpc>
            </a:pPr>
            <a:r>
              <a:rPr lang="en-US" sz="1300" dirty="0"/>
              <a:t>Compare this approach to predictive text on mobile devices</a:t>
            </a:r>
          </a:p>
        </p:txBody>
      </p:sp>
    </p:spTree>
    <p:extLst>
      <p:ext uri="{BB962C8B-B14F-4D97-AF65-F5344CB8AC3E}">
        <p14:creationId xmlns:p14="http://schemas.microsoft.com/office/powerpoint/2010/main" val="3422717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788582" y="858983"/>
            <a:ext cx="3968783" cy="20213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Probability Distributions</a:t>
            </a:r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7901186C-E3E6-1186-5E18-7BB2B315E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97" r="7" b="7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788582" y="3282696"/>
            <a:ext cx="3968783" cy="2957383"/>
          </a:xfrm>
        </p:spPr>
        <p:txBody>
          <a:bodyPr anchor="ctr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1500" dirty="0"/>
              <a:t> Word Probability Distributions</a:t>
            </a:r>
          </a:p>
          <a:p>
            <a:pPr lvl="0">
              <a:lnSpc>
                <a:spcPct val="100000"/>
              </a:lnSpc>
            </a:pPr>
            <a:r>
              <a:rPr lang="en-US" sz="1500" dirty="0"/>
              <a:t>Content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Show examples of word probability distributions following various sequences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Discuss how the model learns context and grammatical correctness even without explicit rules</a:t>
            </a:r>
          </a:p>
        </p:txBody>
      </p:sp>
    </p:spTree>
    <p:extLst>
      <p:ext uri="{BB962C8B-B14F-4D97-AF65-F5344CB8AC3E}">
        <p14:creationId xmlns:p14="http://schemas.microsoft.com/office/powerpoint/2010/main" val="2163500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4A1E23C8-0193-2641-A508-F151C4418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8" r="44629" b="-3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68537" y="603504"/>
            <a:ext cx="5916168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Key Differences Between Text and Image Data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68537" y="2214282"/>
            <a:ext cx="5916168" cy="40950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10000"/>
              </a:lnSpc>
            </a:pPr>
            <a:r>
              <a:rPr lang="en-US" sz="1800" b="1" dirty="0"/>
              <a:t>Discrete vs. Continuous Data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Text: Discrete units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Challenge: Applying backpropagation to text</a:t>
            </a:r>
          </a:p>
          <a:p>
            <a:pPr lvl="0">
              <a:lnSpc>
                <a:spcPct val="110000"/>
              </a:lnSpc>
            </a:pPr>
            <a:r>
              <a:rPr lang="en-US" sz="1800" b="1" dirty="0"/>
              <a:t>Temporal vs. Spatial Dimensions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Text: Time dimension, word order matters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Challenge: Capturing sequential dependencies</a:t>
            </a:r>
          </a:p>
          <a:p>
            <a:pPr lvl="0">
              <a:lnSpc>
                <a:spcPct val="110000"/>
              </a:lnSpc>
            </a:pPr>
            <a:r>
              <a:rPr lang="en-US" sz="1800" b="1" dirty="0"/>
              <a:t>Sensitivity to Small Changes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Text: Highly sensitive, changes affect coherence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Images: Less sensitive to pixel changes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Challenge: Maintaining coherence in text generation</a:t>
            </a:r>
          </a:p>
        </p:txBody>
      </p:sp>
    </p:spTree>
    <p:extLst>
      <p:ext uri="{BB962C8B-B14F-4D97-AF65-F5344CB8AC3E}">
        <p14:creationId xmlns:p14="http://schemas.microsoft.com/office/powerpoint/2010/main" val="3886816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 abstract design with lines and financial symbols">
            <a:extLst>
              <a:ext uri="{FF2B5EF4-FFF2-40B4-BE49-F238E27FC236}">
                <a16:creationId xmlns:a16="http://schemas.microsoft.com/office/drawing/2014/main" id="{FFF312FD-82C5-62EF-4AC1-B5B0FDB28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16" r="27925" b="3"/>
          <a:stretch/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606552" y="858982"/>
            <a:ext cx="4369757" cy="2129878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606552" y="3467499"/>
            <a:ext cx="5012796" cy="2544416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1500" dirty="0"/>
              <a:t> Conclusion</a:t>
            </a:r>
          </a:p>
          <a:p>
            <a:pPr lvl="0">
              <a:lnSpc>
                <a:spcPct val="100000"/>
              </a:lnSpc>
            </a:pPr>
            <a:r>
              <a:rPr lang="en-US" sz="1500" dirty="0"/>
              <a:t>Content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Summarize the process of generating text using LSTM networks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Highlight the importance of temperature in controlling text generation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Mention potential applications and future directions for improving text generation models</a:t>
            </a:r>
          </a:p>
        </p:txBody>
      </p:sp>
    </p:spTree>
    <p:extLst>
      <p:ext uri="{BB962C8B-B14F-4D97-AF65-F5344CB8AC3E}">
        <p14:creationId xmlns:p14="http://schemas.microsoft.com/office/powerpoint/2010/main" val="312281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851B0-F5BF-C002-728E-0604D505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4" r="-2" b="-2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123015" y="603504"/>
            <a:ext cx="4361689" cy="1527048"/>
          </a:xfrm>
        </p:spPr>
        <p:txBody>
          <a:bodyPr anchor="b">
            <a:normAutofit/>
          </a:bodyPr>
          <a:lstStyle/>
          <a:p>
            <a:r>
              <a:rPr lang="en-US" sz="3300" dirty="0"/>
              <a:t>Key Differences Between Text and Image Data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123017" y="2212848"/>
            <a:ext cx="4361688" cy="40965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1800" b="1" dirty="0"/>
              <a:t>Grammatical and Semantic Rules</a:t>
            </a:r>
          </a:p>
          <a:p>
            <a:pPr lvl="1"/>
            <a:r>
              <a:rPr lang="en-US" dirty="0"/>
              <a:t>Text: Strict grammatical and semantic rules</a:t>
            </a:r>
          </a:p>
          <a:p>
            <a:pPr lvl="1"/>
            <a:r>
              <a:rPr lang="en-US" dirty="0"/>
              <a:t>Images: No strict rules for pixel values</a:t>
            </a:r>
          </a:p>
          <a:p>
            <a:pPr lvl="1"/>
            <a:r>
              <a:rPr lang="en-US" dirty="0"/>
              <a:t>Challenge: Ensuring grammatical and semantic correctness</a:t>
            </a:r>
          </a:p>
        </p:txBody>
      </p:sp>
    </p:spTree>
    <p:extLst>
      <p:ext uri="{BB962C8B-B14F-4D97-AF65-F5344CB8AC3E}">
        <p14:creationId xmlns:p14="http://schemas.microsoft.com/office/powerpoint/2010/main" val="101319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en placed on top of a signature line">
            <a:extLst>
              <a:ext uri="{FF2B5EF4-FFF2-40B4-BE49-F238E27FC236}">
                <a16:creationId xmlns:a16="http://schemas.microsoft.com/office/drawing/2014/main" id="{EEC9D76A-7BDC-7BA3-D27E-A5A430689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22" r="155" b="-3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68537" y="603504"/>
            <a:ext cx="5916168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Progress and Ongoing Research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pPr lvl="0"/>
            <a:r>
              <a:rPr lang="en-US" sz="1800"/>
              <a:t>Significant advancements in text modeling</a:t>
            </a:r>
          </a:p>
          <a:p>
            <a:pPr lvl="0"/>
            <a:r>
              <a:rPr lang="en-US" sz="1800"/>
              <a:t>Continued research to address challenges\</a:t>
            </a:r>
          </a:p>
        </p:txBody>
      </p:sp>
    </p:spTree>
    <p:extLst>
      <p:ext uri="{BB962C8B-B14F-4D97-AF65-F5344CB8AC3E}">
        <p14:creationId xmlns:p14="http://schemas.microsoft.com/office/powerpoint/2010/main" val="3462698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en placed on top of a signature line">
            <a:extLst>
              <a:ext uri="{FF2B5EF4-FFF2-40B4-BE49-F238E27FC236}">
                <a16:creationId xmlns:a16="http://schemas.microsoft.com/office/drawing/2014/main" id="{2ECEB829-4089-59C7-1B6B-6DF29AD76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22" r="155" b="-3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68537" y="603504"/>
            <a:ext cx="5916168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The Literary Society for Troublesome Miscreants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pPr lvl="0"/>
            <a:r>
              <a:rPr lang="en-US" sz="1800"/>
              <a:t>Concept: Edward Sopp, a prison warden, uses inmates to generate stories</a:t>
            </a:r>
          </a:p>
          <a:p>
            <a:pPr lvl="0"/>
            <a:r>
              <a:rPr lang="en-US" sz="1800"/>
              <a:t>Outcome: Proficiency in generating realistic text</a:t>
            </a:r>
          </a:p>
        </p:txBody>
      </p:sp>
    </p:spTree>
    <p:extLst>
      <p:ext uri="{BB962C8B-B14F-4D97-AF65-F5344CB8AC3E}">
        <p14:creationId xmlns:p14="http://schemas.microsoft.com/office/powerpoint/2010/main" val="2603805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eb of wires connecting pins">
            <a:extLst>
              <a:ext uri="{FF2B5EF4-FFF2-40B4-BE49-F238E27FC236}">
                <a16:creationId xmlns:a16="http://schemas.microsoft.com/office/drawing/2014/main" id="{A11E5B70-5A81-71F6-C3FC-C3D00C4B6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7" r="41393" b="4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68537" y="603504"/>
            <a:ext cx="5916168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pPr lvl="0"/>
            <a:r>
              <a:rPr lang="en-US" sz="1800"/>
              <a:t>Structure: Recurrent layer allows past information to influence current predictions</a:t>
            </a:r>
          </a:p>
          <a:p>
            <a:pPr lvl="0"/>
            <a:r>
              <a:rPr lang="en-US" sz="1800"/>
              <a:t>Limitation: Simple tanh operator led to vanishing gradient problem</a:t>
            </a:r>
          </a:p>
        </p:txBody>
      </p:sp>
    </p:spTree>
    <p:extLst>
      <p:ext uri="{BB962C8B-B14F-4D97-AF65-F5344CB8AC3E}">
        <p14:creationId xmlns:p14="http://schemas.microsoft.com/office/powerpoint/2010/main" val="1685158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nnected wire-frame lines and dots">
            <a:extLst>
              <a:ext uri="{FF2B5EF4-FFF2-40B4-BE49-F238E27FC236}">
                <a16:creationId xmlns:a16="http://schemas.microsoft.com/office/drawing/2014/main" id="{DE3FE710-2A22-371C-E9E2-273157BB4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03" r="14154" b="-3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123015" y="603504"/>
            <a:ext cx="4361689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Introduction to LSTM Networks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123017" y="2212848"/>
            <a:ext cx="4361688" cy="4096512"/>
          </a:xfrm>
        </p:spPr>
        <p:txBody>
          <a:bodyPr>
            <a:normAutofit/>
          </a:bodyPr>
          <a:lstStyle/>
          <a:p>
            <a:pPr lvl="0"/>
            <a:r>
              <a:rPr lang="en-US" sz="1800"/>
              <a:t>Definition: a type of RNNs Recurrent Neural Network that can detain long-term dependencies in sequential data</a:t>
            </a:r>
          </a:p>
          <a:p>
            <a:pPr lvl="0"/>
            <a:r>
              <a:rPr lang="en-US" sz="1800"/>
              <a:t>Function: Incorporates past iwnformation into current predictions</a:t>
            </a:r>
          </a:p>
          <a:p>
            <a:pPr lvl="0"/>
            <a:r>
              <a:rPr lang="en-US" sz="1800"/>
              <a:t>Evolution: Overcame vanishing gradient problem in early RNNs</a:t>
            </a:r>
          </a:p>
          <a:p>
            <a:pPr lvl="0"/>
            <a:r>
              <a:rPr lang="en-US" sz="1800"/>
              <a:t>Adaptations: Variations like GRUs developed</a:t>
            </a:r>
          </a:p>
        </p:txBody>
      </p:sp>
    </p:spTree>
    <p:extLst>
      <p:ext uri="{BB962C8B-B14F-4D97-AF65-F5344CB8AC3E}">
        <p14:creationId xmlns:p14="http://schemas.microsoft.com/office/powerpoint/2010/main" val="65246856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RegularSeedRightStep">
      <a:dk1>
        <a:srgbClr val="000000"/>
      </a:dk1>
      <a:lt1>
        <a:srgbClr val="FFFFFF"/>
      </a:lt1>
      <a:dk2>
        <a:srgbClr val="1B252F"/>
      </a:dk2>
      <a:lt2>
        <a:srgbClr val="F3F1F0"/>
      </a:lt2>
      <a:accent1>
        <a:srgbClr val="22B0C1"/>
      </a:accent1>
      <a:accent2>
        <a:srgbClr val="1772D5"/>
      </a:accent2>
      <a:accent3>
        <a:srgbClr val="2C38E7"/>
      </a:accent3>
      <a:accent4>
        <a:srgbClr val="5A17D5"/>
      </a:accent4>
      <a:accent5>
        <a:srgbClr val="BB29E7"/>
      </a:accent5>
      <a:accent6>
        <a:srgbClr val="D517B2"/>
      </a:accent6>
      <a:hlink>
        <a:srgbClr val="BF4C3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1073</Words>
  <Application>Microsoft Office PowerPoint</Application>
  <PresentationFormat>Widescreen</PresentationFormat>
  <Paragraphs>164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Consolas</vt:lpstr>
      <vt:lpstr>Neue Haas Grotesk Text Pro</vt:lpstr>
      <vt:lpstr>VanillaVTI</vt:lpstr>
      <vt:lpstr>Chapter no. 6 (TEXT)</vt:lpstr>
      <vt:lpstr>Group Members</vt:lpstr>
      <vt:lpstr>Introduction to Generative Models for Text Data</vt:lpstr>
      <vt:lpstr>Key Differences Between Text and Image Data</vt:lpstr>
      <vt:lpstr>Key Differences Between Text and Image Data</vt:lpstr>
      <vt:lpstr>Progress and Ongoing Research</vt:lpstr>
      <vt:lpstr>The Literary Society for Troublesome Miscreants</vt:lpstr>
      <vt:lpstr>Recurrent Neural Networks</vt:lpstr>
      <vt:lpstr>Introduction to LSTM Networks</vt:lpstr>
      <vt:lpstr>Text Tokenization and LSTM Training for Word Prediction</vt:lpstr>
      <vt:lpstr>Introduction</vt:lpstr>
      <vt:lpstr>Introduction to Tokenization</vt:lpstr>
      <vt:lpstr>Word Tokenization Overview</vt:lpstr>
      <vt:lpstr>Word Tokenization Considerations</vt:lpstr>
      <vt:lpstr>Character Tokenization Overview</vt:lpstr>
      <vt:lpstr>LSTM Architecture Overview</vt:lpstr>
      <vt:lpstr>Overview</vt:lpstr>
      <vt:lpstr>The Embedding Layer</vt:lpstr>
      <vt:lpstr>Weights</vt:lpstr>
      <vt:lpstr>Purpose</vt:lpstr>
      <vt:lpstr>LSTM Layer</vt:lpstr>
      <vt:lpstr>Title: The LSTM Layer</vt:lpstr>
      <vt:lpstr>Components</vt:lpstr>
      <vt:lpstr>Process</vt:lpstr>
      <vt:lpstr>Visualization of LSTM Process</vt:lpstr>
      <vt:lpstr>Diagram</vt:lpstr>
      <vt:lpstr>Important Notes</vt:lpstr>
      <vt:lpstr>Generating Text with LSTM Networks</vt:lpstr>
      <vt:lpstr>Introduction</vt:lpstr>
      <vt:lpstr>Process Overview</vt:lpstr>
      <vt:lpstr>Sampling with Temperature</vt:lpstr>
      <vt:lpstr>Example Code - Sampling Function</vt:lpstr>
      <vt:lpstr>Text Generation Function</vt:lpstr>
      <vt:lpstr>Example Code - Text Generation</vt:lpstr>
      <vt:lpstr>PowerPoint Presentation</vt:lpstr>
      <vt:lpstr>Temperature Impact</vt:lpstr>
      <vt:lpstr>Examples of Generated Text</vt:lpstr>
      <vt:lpstr>Human-Assisted Text Generation</vt:lpstr>
      <vt:lpstr>Probability Distributions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Khuram Iqbal</cp:lastModifiedBy>
  <cp:revision>18</cp:revision>
  <dcterms:created xsi:type="dcterms:W3CDTF">2024-06-12T08:52:08Z</dcterms:created>
  <dcterms:modified xsi:type="dcterms:W3CDTF">2024-06-12T18:05:39Z</dcterms:modified>
</cp:coreProperties>
</file>